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entation.xml" ContentType="application/vnd.openxmlformats-officedocument.presentationml.presentation.main+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1"/>
  </p:notesMasterIdLst>
  <p:sldIdLst>
    <p:sldId id="284" r:id="rId2"/>
    <p:sldId id="419" r:id="rId3"/>
    <p:sldId id="423" r:id="rId4"/>
    <p:sldId id="420" r:id="rId5"/>
    <p:sldId id="354" r:id="rId6"/>
    <p:sldId id="421" r:id="rId7"/>
    <p:sldId id="429" r:id="rId8"/>
    <p:sldId id="437" r:id="rId9"/>
    <p:sldId id="451" r:id="rId10"/>
    <p:sldId id="455" r:id="rId11"/>
    <p:sldId id="457" r:id="rId12"/>
    <p:sldId id="442" r:id="rId13"/>
    <p:sldId id="438" r:id="rId14"/>
    <p:sldId id="430" r:id="rId15"/>
    <p:sldId id="440" r:id="rId16"/>
    <p:sldId id="456" r:id="rId17"/>
    <p:sldId id="443" r:id="rId18"/>
    <p:sldId id="431" r:id="rId19"/>
    <p:sldId id="444" r:id="rId20"/>
    <p:sldId id="446" r:id="rId21"/>
    <p:sldId id="449" r:id="rId22"/>
    <p:sldId id="447" r:id="rId23"/>
    <p:sldId id="454" r:id="rId24"/>
    <p:sldId id="432" r:id="rId25"/>
    <p:sldId id="450" r:id="rId26"/>
    <p:sldId id="433" r:id="rId27"/>
    <p:sldId id="453" r:id="rId28"/>
    <p:sldId id="452" r:id="rId29"/>
    <p:sldId id="418" r:id="rId30"/>
  </p:sldIdLst>
  <p:sldSz cx="12192000" cy="6858000"/>
  <p:notesSz cx="10020300" cy="68881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0CA2"/>
    <a:srgbClr val="FF99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49" autoAdjust="0"/>
    <p:restoredTop sz="86405" autoAdjust="0"/>
  </p:normalViewPr>
  <p:slideViewPr>
    <p:cSldViewPr snapToGrid="0">
      <p:cViewPr varScale="1">
        <p:scale>
          <a:sx n="133" d="100"/>
          <a:sy n="133" d="100"/>
        </p:scale>
        <p:origin x="408"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42129" cy="345604"/>
          </a:xfrm>
          <a:prstGeom prst="rect">
            <a:avLst/>
          </a:prstGeom>
        </p:spPr>
        <p:txBody>
          <a:bodyPr vert="horz" lIns="92446" tIns="46223" rIns="92446" bIns="46223" rtlCol="0"/>
          <a:lstStyle>
            <a:lvl1pPr algn="l">
              <a:defRPr sz="1200"/>
            </a:lvl1pPr>
          </a:lstStyle>
          <a:p>
            <a:endParaRPr lang="en-AU"/>
          </a:p>
        </p:txBody>
      </p:sp>
      <p:sp>
        <p:nvSpPr>
          <p:cNvPr id="3" name="Date Placeholder 2"/>
          <p:cNvSpPr>
            <a:spLocks noGrp="1"/>
          </p:cNvSpPr>
          <p:nvPr>
            <p:ph type="dt" idx="1"/>
          </p:nvPr>
        </p:nvSpPr>
        <p:spPr>
          <a:xfrm>
            <a:off x="5675852" y="0"/>
            <a:ext cx="4342129" cy="345604"/>
          </a:xfrm>
          <a:prstGeom prst="rect">
            <a:avLst/>
          </a:prstGeom>
        </p:spPr>
        <p:txBody>
          <a:bodyPr vert="horz" lIns="92446" tIns="46223" rIns="92446" bIns="46223" rtlCol="0"/>
          <a:lstStyle>
            <a:lvl1pPr algn="r">
              <a:defRPr sz="1200"/>
            </a:lvl1pPr>
          </a:lstStyle>
          <a:p>
            <a:fld id="{0803D3A9-FB13-419A-BF6C-27FB3FC6BC5B}" type="datetimeFigureOut">
              <a:rPr lang="en-AU" smtClean="0"/>
              <a:t>13/10/20</a:t>
            </a:fld>
            <a:endParaRPr lang="en-AU"/>
          </a:p>
        </p:txBody>
      </p:sp>
      <p:sp>
        <p:nvSpPr>
          <p:cNvPr id="4" name="Slide Image Placeholder 3"/>
          <p:cNvSpPr>
            <a:spLocks noGrp="1" noRot="1" noChangeAspect="1"/>
          </p:cNvSpPr>
          <p:nvPr>
            <p:ph type="sldImg" idx="2"/>
          </p:nvPr>
        </p:nvSpPr>
        <p:spPr>
          <a:xfrm>
            <a:off x="2943225" y="860425"/>
            <a:ext cx="4133850" cy="2325688"/>
          </a:xfrm>
          <a:prstGeom prst="rect">
            <a:avLst/>
          </a:prstGeom>
          <a:noFill/>
          <a:ln w="12700">
            <a:solidFill>
              <a:prstClr val="black"/>
            </a:solidFill>
          </a:ln>
        </p:spPr>
        <p:txBody>
          <a:bodyPr vert="horz" lIns="92446" tIns="46223" rIns="92446" bIns="46223" rtlCol="0" anchor="ctr"/>
          <a:lstStyle/>
          <a:p>
            <a:endParaRPr lang="en-AU"/>
          </a:p>
        </p:txBody>
      </p:sp>
      <p:sp>
        <p:nvSpPr>
          <p:cNvPr id="5" name="Notes Placeholder 4"/>
          <p:cNvSpPr>
            <a:spLocks noGrp="1"/>
          </p:cNvSpPr>
          <p:nvPr>
            <p:ph type="body" sz="quarter" idx="3"/>
          </p:nvPr>
        </p:nvSpPr>
        <p:spPr>
          <a:xfrm>
            <a:off x="1002031" y="3314929"/>
            <a:ext cx="8016239" cy="2712214"/>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1" y="6542560"/>
            <a:ext cx="4342129" cy="345604"/>
          </a:xfrm>
          <a:prstGeom prst="rect">
            <a:avLst/>
          </a:prstGeom>
        </p:spPr>
        <p:txBody>
          <a:bodyPr vert="horz" lIns="92446" tIns="46223" rIns="92446" bIns="46223" rtlCol="0" anchor="b"/>
          <a:lstStyle>
            <a:lvl1pPr algn="l">
              <a:defRPr sz="1200"/>
            </a:lvl1pPr>
          </a:lstStyle>
          <a:p>
            <a:endParaRPr lang="en-AU"/>
          </a:p>
        </p:txBody>
      </p:sp>
      <p:sp>
        <p:nvSpPr>
          <p:cNvPr id="7" name="Slide Number Placeholder 6"/>
          <p:cNvSpPr>
            <a:spLocks noGrp="1"/>
          </p:cNvSpPr>
          <p:nvPr>
            <p:ph type="sldNum" sz="quarter" idx="5"/>
          </p:nvPr>
        </p:nvSpPr>
        <p:spPr>
          <a:xfrm>
            <a:off x="5675852" y="6542560"/>
            <a:ext cx="4342129" cy="345604"/>
          </a:xfrm>
          <a:prstGeom prst="rect">
            <a:avLst/>
          </a:prstGeom>
        </p:spPr>
        <p:txBody>
          <a:bodyPr vert="horz" lIns="92446" tIns="46223" rIns="92446" bIns="46223" rtlCol="0" anchor="b"/>
          <a:lstStyle>
            <a:lvl1pPr algn="r">
              <a:defRPr sz="1200"/>
            </a:lvl1pPr>
          </a:lstStyle>
          <a:p>
            <a:fld id="{BAFD46A8-A79F-45BF-8213-BC25846E932A}" type="slidenum">
              <a:rPr lang="en-AU" smtClean="0"/>
              <a:t>‹#›</a:t>
            </a:fld>
            <a:endParaRPr lang="en-AU"/>
          </a:p>
        </p:txBody>
      </p:sp>
    </p:spTree>
    <p:extLst>
      <p:ext uri="{BB962C8B-B14F-4D97-AF65-F5344CB8AC3E}">
        <p14:creationId xmlns:p14="http://schemas.microsoft.com/office/powerpoint/2010/main" val="4051066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FD46A8-A79F-45BF-8213-BC25846E932A}" type="slidenum">
              <a:rPr lang="en-AU" smtClean="0"/>
              <a:t>1</a:t>
            </a:fld>
            <a:endParaRPr lang="en-AU"/>
          </a:p>
        </p:txBody>
      </p:sp>
    </p:spTree>
    <p:extLst>
      <p:ext uri="{BB962C8B-B14F-4D97-AF65-F5344CB8AC3E}">
        <p14:creationId xmlns:p14="http://schemas.microsoft.com/office/powerpoint/2010/main" val="102856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FD46A8-A79F-45BF-8213-BC25846E932A}" type="slidenum">
              <a:rPr lang="en-AU" smtClean="0"/>
              <a:t>5</a:t>
            </a:fld>
            <a:endParaRPr lang="en-AU"/>
          </a:p>
        </p:txBody>
      </p:sp>
    </p:spTree>
    <p:extLst>
      <p:ext uri="{BB962C8B-B14F-4D97-AF65-F5344CB8AC3E}">
        <p14:creationId xmlns:p14="http://schemas.microsoft.com/office/powerpoint/2010/main" val="329158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FD46A8-A79F-45BF-8213-BC25846E932A}" type="slidenum">
              <a:rPr lang="en-AU" smtClean="0"/>
              <a:t>6</a:t>
            </a:fld>
            <a:endParaRPr lang="en-AU"/>
          </a:p>
        </p:txBody>
      </p:sp>
    </p:spTree>
    <p:extLst>
      <p:ext uri="{BB962C8B-B14F-4D97-AF65-F5344CB8AC3E}">
        <p14:creationId xmlns:p14="http://schemas.microsoft.com/office/powerpoint/2010/main" val="2525951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FD46A8-A79F-45BF-8213-BC25846E932A}" type="slidenum">
              <a:rPr lang="en-AU" smtClean="0"/>
              <a:t>15</a:t>
            </a:fld>
            <a:endParaRPr lang="en-AU"/>
          </a:p>
        </p:txBody>
      </p:sp>
    </p:spTree>
    <p:extLst>
      <p:ext uri="{BB962C8B-B14F-4D97-AF65-F5344CB8AC3E}">
        <p14:creationId xmlns:p14="http://schemas.microsoft.com/office/powerpoint/2010/main" val="4177405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FD46A8-A79F-45BF-8213-BC25846E932A}" type="slidenum">
              <a:rPr lang="en-AU" smtClean="0"/>
              <a:t>20</a:t>
            </a:fld>
            <a:endParaRPr lang="en-AU"/>
          </a:p>
        </p:txBody>
      </p:sp>
    </p:spTree>
    <p:extLst>
      <p:ext uri="{BB962C8B-B14F-4D97-AF65-F5344CB8AC3E}">
        <p14:creationId xmlns:p14="http://schemas.microsoft.com/office/powerpoint/2010/main" val="409449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FD46A8-A79F-45BF-8213-BC25846E932A}" type="slidenum">
              <a:rPr lang="en-AU" smtClean="0"/>
              <a:t>21</a:t>
            </a:fld>
            <a:endParaRPr lang="en-AU"/>
          </a:p>
        </p:txBody>
      </p:sp>
    </p:spTree>
    <p:extLst>
      <p:ext uri="{BB962C8B-B14F-4D97-AF65-F5344CB8AC3E}">
        <p14:creationId xmlns:p14="http://schemas.microsoft.com/office/powerpoint/2010/main" val="406764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06C8FE5-422C-44A3-A03F-DC3BD23259BD}"/>
              </a:ext>
            </a:extLst>
          </p:cNvPr>
          <p:cNvGrpSpPr/>
          <p:nvPr userDrawn="1"/>
        </p:nvGrpSpPr>
        <p:grpSpPr>
          <a:xfrm>
            <a:off x="-42631" y="-12700"/>
            <a:ext cx="12234631" cy="6913587"/>
            <a:chOff x="-42631" y="-12700"/>
            <a:chExt cx="12234631" cy="6913587"/>
          </a:xfrm>
        </p:grpSpPr>
        <p:grpSp>
          <p:nvGrpSpPr>
            <p:cNvPr id="4" name="Group 3">
              <a:extLst>
                <a:ext uri="{FF2B5EF4-FFF2-40B4-BE49-F238E27FC236}">
                  <a16:creationId xmlns:a16="http://schemas.microsoft.com/office/drawing/2014/main" id="{5564B7CC-DBF8-4B14-8B17-520BED4CD27F}"/>
                </a:ext>
              </a:extLst>
            </p:cNvPr>
            <p:cNvGrpSpPr/>
            <p:nvPr userDrawn="1"/>
          </p:nvGrpSpPr>
          <p:grpSpPr>
            <a:xfrm>
              <a:off x="-42631" y="-12700"/>
              <a:ext cx="12234631" cy="6913587"/>
              <a:chOff x="-42631" y="-12700"/>
              <a:chExt cx="12234631" cy="6913587"/>
            </a:xfrm>
          </p:grpSpPr>
          <p:sp>
            <p:nvSpPr>
              <p:cNvPr id="3" name="Rectangle 2">
                <a:extLst>
                  <a:ext uri="{FF2B5EF4-FFF2-40B4-BE49-F238E27FC236}">
                    <a16:creationId xmlns:a16="http://schemas.microsoft.com/office/drawing/2014/main" id="{08C88588-EA68-4505-89BB-5DCE41F968C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 name="Group 6"/>
              <p:cNvGrpSpPr/>
              <p:nvPr/>
            </p:nvGrpSpPr>
            <p:grpSpPr>
              <a:xfrm>
                <a:off x="-42631" y="-12700"/>
                <a:ext cx="12234631" cy="6913587"/>
                <a:chOff x="-31973" y="-55587"/>
                <a:chExt cx="9175973" cy="6913587"/>
              </a:xfrm>
            </p:grpSpPr>
            <p:cxnSp>
              <p:nvCxnSpPr>
                <p:cNvPr id="11" name="Straight Connector 10"/>
                <p:cNvCxnSpPr/>
                <p:nvPr/>
              </p:nvCxnSpPr>
              <p:spPr>
                <a:xfrm flipV="1">
                  <a:off x="0" y="1052736"/>
                  <a:ext cx="9144000" cy="288032"/>
                </a:xfrm>
                <a:prstGeom prst="line">
                  <a:avLst/>
                </a:prstGeom>
                <a:ln w="101600">
                  <a:solidFill>
                    <a:srgbClr val="D60C8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0" y="4941168"/>
                  <a:ext cx="9144000" cy="648072"/>
                </a:xfrm>
                <a:prstGeom prst="line">
                  <a:avLst/>
                </a:prstGeom>
                <a:ln w="101600">
                  <a:solidFill>
                    <a:srgbClr val="D60C8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654" y="332656"/>
                  <a:ext cx="9146654" cy="648072"/>
                </a:xfrm>
                <a:prstGeom prst="line">
                  <a:avLst/>
                </a:prstGeom>
                <a:ln w="101600">
                  <a:solidFill>
                    <a:srgbClr val="D60C8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654" y="800708"/>
                  <a:ext cx="9144000" cy="252028"/>
                </a:xfrm>
                <a:prstGeom prst="line">
                  <a:avLst/>
                </a:prstGeom>
                <a:ln w="101600">
                  <a:solidFill>
                    <a:srgbClr val="D60C8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654" y="4221088"/>
                  <a:ext cx="9144000" cy="360040"/>
                </a:xfrm>
                <a:prstGeom prst="line">
                  <a:avLst/>
                </a:prstGeom>
                <a:ln w="101600">
                  <a:solidFill>
                    <a:srgbClr val="D60C8C"/>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973" y="4753558"/>
                  <a:ext cx="9175973" cy="511646"/>
                </a:xfrm>
                <a:prstGeom prst="line">
                  <a:avLst/>
                </a:prstGeom>
                <a:ln w="101600">
                  <a:solidFill>
                    <a:srgbClr val="D60C8C"/>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0" y="-55587"/>
                  <a:ext cx="9144000" cy="676275"/>
                </a:xfrm>
                <a:custGeom>
                  <a:avLst/>
                  <a:gdLst>
                    <a:gd name="connsiteX0" fmla="*/ 0 w 9153525"/>
                    <a:gd name="connsiteY0" fmla="*/ 19050 h 676275"/>
                    <a:gd name="connsiteX1" fmla="*/ 0 w 9153525"/>
                    <a:gd name="connsiteY1" fmla="*/ 676275 h 676275"/>
                    <a:gd name="connsiteX2" fmla="*/ 9153525 w 9153525"/>
                    <a:gd name="connsiteY2" fmla="*/ 295275 h 676275"/>
                    <a:gd name="connsiteX3" fmla="*/ 9134475 w 9153525"/>
                    <a:gd name="connsiteY3" fmla="*/ 0 h 676275"/>
                    <a:gd name="connsiteX4" fmla="*/ 0 w 9153525"/>
                    <a:gd name="connsiteY4" fmla="*/ 19050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676275">
                      <a:moveTo>
                        <a:pt x="0" y="19050"/>
                      </a:moveTo>
                      <a:lnTo>
                        <a:pt x="0" y="676275"/>
                      </a:lnTo>
                      <a:lnTo>
                        <a:pt x="9153525" y="295275"/>
                      </a:lnTo>
                      <a:lnTo>
                        <a:pt x="9134475" y="0"/>
                      </a:lnTo>
                      <a:lnTo>
                        <a:pt x="0" y="19050"/>
                      </a:lnTo>
                      <a:close/>
                    </a:path>
                  </a:pathLst>
                </a:custGeom>
                <a:solidFill>
                  <a:srgbClr val="D60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8" name="Rectangle 17"/>
                <p:cNvSpPr/>
                <p:nvPr/>
              </p:nvSpPr>
              <p:spPr>
                <a:xfrm>
                  <a:off x="-2654" y="5589240"/>
                  <a:ext cx="9144000" cy="1268760"/>
                </a:xfrm>
                <a:prstGeom prst="rect">
                  <a:avLst/>
                </a:prstGeom>
                <a:solidFill>
                  <a:srgbClr val="D60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grpSp>
        </p:grpSp>
        <p:pic>
          <p:nvPicPr>
            <p:cNvPr id="24" name="Picture 2">
              <a:extLst>
                <a:ext uri="{FF2B5EF4-FFF2-40B4-BE49-F238E27FC236}">
                  <a16:creationId xmlns:a16="http://schemas.microsoft.com/office/drawing/2014/main" id="{91F5B7C0-FC20-4AD0-A080-A302CD703542}"/>
                </a:ext>
              </a:extLst>
            </p:cNvPr>
            <p:cNvPicPr>
              <a:picLocks noChangeArrowheads="1"/>
            </p:cNvPicPr>
            <p:nvPr userDrawn="1"/>
          </p:nvPicPr>
          <p:blipFill rotWithShape="1">
            <a:blip r:embed="rId2">
              <a:clrChange>
                <a:clrFrom>
                  <a:srgbClr val="D40B8D"/>
                </a:clrFrom>
                <a:clrTo>
                  <a:srgbClr val="D40B8D">
                    <a:alpha val="0"/>
                  </a:srgbClr>
                </a:clrTo>
              </a:clrChange>
              <a:extLst>
                <a:ext uri="{28A0092B-C50C-407E-A947-70E740481C1C}">
                  <a14:useLocalDpi xmlns:a14="http://schemas.microsoft.com/office/drawing/2010/main" val="0"/>
                </a:ext>
              </a:extLst>
            </a:blip>
            <a:srcRect l="52812" t="87202" r="16138" b="1701"/>
            <a:stretch/>
          </p:blipFill>
          <p:spPr bwMode="auto">
            <a:xfrm>
              <a:off x="9898912" y="6107212"/>
              <a:ext cx="1858928" cy="498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itle 1"/>
          <p:cNvSpPr>
            <a:spLocks noGrp="1"/>
          </p:cNvSpPr>
          <p:nvPr>
            <p:ph type="ctrTitle" hasCustomPrompt="1"/>
          </p:nvPr>
        </p:nvSpPr>
        <p:spPr>
          <a:xfrm>
            <a:off x="914400" y="1628801"/>
            <a:ext cx="10363200" cy="1470025"/>
          </a:xfrm>
          <a:effectLst>
            <a:outerShdw blurRad="266700" dist="88900" dir="2700000" algn="tl" rotWithShape="0">
              <a:prstClr val="black">
                <a:alpha val="40000"/>
              </a:prstClr>
            </a:outerShdw>
          </a:effectLst>
        </p:spPr>
        <p:txBody>
          <a:bodyPr/>
          <a:lstStyle>
            <a:lvl1pPr>
              <a:defRPr sz="6000" b="1">
                <a:solidFill>
                  <a:srgbClr val="5F6062"/>
                </a:solidFill>
                <a:effectLst/>
                <a:latin typeface="Calibri" panose="020F0502020204030204" pitchFamily="34" charset="0"/>
              </a:defRPr>
            </a:lvl1pPr>
          </a:lstStyle>
          <a:p>
            <a:r>
              <a:rPr lang="en-US" dirty="0"/>
              <a:t>TITLE</a:t>
            </a:r>
          </a:p>
        </p:txBody>
      </p:sp>
      <p:sp>
        <p:nvSpPr>
          <p:cNvPr id="8" name="Date Placeholder 3"/>
          <p:cNvSpPr>
            <a:spLocks noGrp="1"/>
          </p:cNvSpPr>
          <p:nvPr>
            <p:ph type="dt" sz="half" idx="10"/>
          </p:nvPr>
        </p:nvSpPr>
        <p:spPr/>
        <p:txBody>
          <a:bodyPr/>
          <a:lstStyle>
            <a:lvl1pPr>
              <a:defRPr/>
            </a:lvl1pPr>
          </a:lstStyle>
          <a:p>
            <a:fld id="{81F746EF-4F71-45F4-AA83-B93A7384D902}" type="datetimeFigureOut">
              <a:rPr lang="en-AU" smtClean="0"/>
              <a:t>13/10/20</a:t>
            </a:fld>
            <a:endParaRPr lang="en-AU"/>
          </a:p>
        </p:txBody>
      </p:sp>
      <p:sp>
        <p:nvSpPr>
          <p:cNvPr id="9" name="Footer Placeholder 4"/>
          <p:cNvSpPr>
            <a:spLocks noGrp="1"/>
          </p:cNvSpPr>
          <p:nvPr>
            <p:ph type="ftr" sz="quarter" idx="11"/>
          </p:nvPr>
        </p:nvSpPr>
        <p:spPr/>
        <p:txBody>
          <a:bodyPr/>
          <a:lstStyle>
            <a:lvl1pPr>
              <a:defRPr/>
            </a:lvl1pPr>
          </a:lstStyle>
          <a:p>
            <a:endParaRPr lang="en-AU"/>
          </a:p>
        </p:txBody>
      </p:sp>
      <p:sp>
        <p:nvSpPr>
          <p:cNvPr id="10" name="Slide Number Placeholder 5"/>
          <p:cNvSpPr>
            <a:spLocks noGrp="1"/>
          </p:cNvSpPr>
          <p:nvPr>
            <p:ph type="sldNum" sz="quarter" idx="12"/>
          </p:nvPr>
        </p:nvSpPr>
        <p:spPr/>
        <p:txBody>
          <a:bodyPr/>
          <a:lstStyle>
            <a:lvl1pPr>
              <a:defRPr/>
            </a:lvl1pPr>
          </a:lstStyle>
          <a:p>
            <a:fld id="{1FEF87AD-1ED7-419D-A03C-DD8C7E4E8378}" type="slidenum">
              <a:rPr lang="en-AU" smtClean="0"/>
              <a:t>‹#›</a:t>
            </a:fld>
            <a:endParaRPr lang="en-AU"/>
          </a:p>
        </p:txBody>
      </p:sp>
      <p:sp>
        <p:nvSpPr>
          <p:cNvPr id="21" name="Text Placeholder 20"/>
          <p:cNvSpPr>
            <a:spLocks noGrp="1"/>
          </p:cNvSpPr>
          <p:nvPr>
            <p:ph type="body" sz="quarter" idx="13" hasCustomPrompt="1"/>
          </p:nvPr>
        </p:nvSpPr>
        <p:spPr>
          <a:xfrm>
            <a:off x="912285" y="3213100"/>
            <a:ext cx="10367433" cy="1187450"/>
          </a:xfrm>
        </p:spPr>
        <p:txBody>
          <a:bodyPr anchor="ctr" anchorCtr="0"/>
          <a:lstStyle>
            <a:lvl1pPr marL="0" indent="0" algn="ctr">
              <a:buNone/>
              <a:defRPr i="1">
                <a:solidFill>
                  <a:srgbClr val="D60C8C"/>
                </a:solidFill>
                <a:latin typeface="Calibri" panose="020F0502020204030204" pitchFamily="34" charset="0"/>
              </a:defRPr>
            </a:lvl1pPr>
            <a:lvl5pPr marL="1828800" indent="0">
              <a:buNone/>
              <a:defRPr/>
            </a:lvl5pPr>
          </a:lstStyle>
          <a:p>
            <a:pPr lvl="0"/>
            <a:r>
              <a:rPr lang="en-US" dirty="0"/>
              <a:t>Presented By</a:t>
            </a:r>
          </a:p>
        </p:txBody>
      </p:sp>
    </p:spTree>
    <p:extLst>
      <p:ext uri="{BB962C8B-B14F-4D97-AF65-F5344CB8AC3E}">
        <p14:creationId xmlns:p14="http://schemas.microsoft.com/office/powerpoint/2010/main" val="50982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ECB91D-28FA-4853-8524-3A8FFEE68EBF}"/>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9"/>
          <p:cNvSpPr>
            <a:spLocks noGrp="1"/>
          </p:cNvSpPr>
          <p:nvPr>
            <p:ph type="body" sz="quarter" idx="10" hasCustomPrompt="1"/>
          </p:nvPr>
        </p:nvSpPr>
        <p:spPr>
          <a:xfrm>
            <a:off x="0" y="0"/>
            <a:ext cx="12192000" cy="1052736"/>
          </a:xfrm>
          <a:solidFill>
            <a:srgbClr val="D60C8C"/>
          </a:solidFill>
        </p:spPr>
        <p:txBody>
          <a:bodyPr anchor="ctr" anchorCtr="0"/>
          <a:lstStyle>
            <a:lvl1pPr marL="355600" indent="0">
              <a:buNone/>
              <a:defRPr sz="4000" b="1">
                <a:solidFill>
                  <a:schemeClr val="bg1"/>
                </a:solidFill>
                <a:latin typeface="Calibri" panose="020F0502020204030204" pitchFamily="34" charset="0"/>
              </a:defRPr>
            </a:lvl1pPr>
          </a:lstStyle>
          <a:p>
            <a:pPr lvl="0"/>
            <a:r>
              <a:rPr lang="en-US" dirty="0"/>
              <a:t>Header</a:t>
            </a:r>
          </a:p>
        </p:txBody>
      </p:sp>
      <p:sp>
        <p:nvSpPr>
          <p:cNvPr id="6" name="Content Placeholder 2"/>
          <p:cNvSpPr>
            <a:spLocks noGrp="1"/>
          </p:cNvSpPr>
          <p:nvPr>
            <p:ph sz="half" idx="1" hasCustomPrompt="1"/>
          </p:nvPr>
        </p:nvSpPr>
        <p:spPr>
          <a:xfrm>
            <a:off x="609600" y="1340769"/>
            <a:ext cx="10959008" cy="4525963"/>
          </a:xfrm>
        </p:spPr>
        <p:txBody>
          <a:bodyPr/>
          <a:lstStyle>
            <a:lvl1pPr>
              <a:buClr>
                <a:srgbClr val="D60C8C"/>
              </a:buClr>
              <a:defRPr sz="2800" baseline="0">
                <a:solidFill>
                  <a:srgbClr val="5F6062"/>
                </a:solidFill>
                <a:latin typeface="Calibri" panose="020F0502020204030204" pitchFamily="34" charset="0"/>
              </a:defRPr>
            </a:lvl1pPr>
            <a:lvl2pPr>
              <a:buClr>
                <a:srgbClr val="D60C8C"/>
              </a:buClr>
              <a:defRPr sz="2400">
                <a:solidFill>
                  <a:srgbClr val="5F6062"/>
                </a:solidFill>
                <a:latin typeface="Calibri" panose="020F0502020204030204" pitchFamily="34" charset="0"/>
              </a:defRPr>
            </a:lvl2pPr>
            <a:lvl3pPr>
              <a:buClr>
                <a:srgbClr val="D60C8C"/>
              </a:buClr>
              <a:defRPr sz="2000">
                <a:solidFill>
                  <a:srgbClr val="5F6062"/>
                </a:solidFill>
                <a:latin typeface="Calibri" panose="020F0502020204030204" pitchFamily="34" charset="0"/>
              </a:defRPr>
            </a:lvl3pPr>
            <a:lvl4pPr>
              <a:buClr>
                <a:srgbClr val="D60C8C"/>
              </a:buClr>
              <a:defRPr sz="1800">
                <a:solidFill>
                  <a:srgbClr val="5F6062"/>
                </a:solidFill>
                <a:latin typeface="Calibri" panose="020F0502020204030204" pitchFamily="34" charset="0"/>
              </a:defRPr>
            </a:lvl4pPr>
            <a:lvl5pPr>
              <a:buClr>
                <a:srgbClr val="D60C8C"/>
              </a:buClr>
              <a:defRPr sz="1800">
                <a:solidFill>
                  <a:srgbClr val="5F6062"/>
                </a:solidFill>
                <a:latin typeface="Calibri" panose="020F0502020204030204" pitchFamily="34" charset="0"/>
              </a:defRPr>
            </a:lvl5pPr>
            <a:lvl6pPr>
              <a:defRPr sz="1800"/>
            </a:lvl6pPr>
            <a:lvl7pPr>
              <a:defRPr sz="1800"/>
            </a:lvl7pPr>
            <a:lvl8pPr>
              <a:defRPr sz="1800"/>
            </a:lvl8pPr>
            <a:lvl9pPr>
              <a:defRPr sz="1800"/>
            </a:lvl9pPr>
          </a:lstStyle>
          <a:p>
            <a:pPr lvl="0"/>
            <a:r>
              <a:rPr lang="en-US" dirty="0"/>
              <a:t>Click to add your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2530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0066">
            <a:alpha val="0"/>
          </a:srgbClr>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636FE6FA-6D60-4F79-9DB1-2F803EF50935}" type="datetimeFigureOut">
              <a:rPr lang="en-US"/>
              <a:pPr>
                <a:defRPr/>
              </a:pPr>
              <a:t>10/13/20</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6B6DFE34-A392-4B4B-A33E-1FAF12A3A4E7}" type="slidenum">
              <a:rPr lang="en-US"/>
              <a:pPr>
                <a:defRPr/>
              </a:pPr>
              <a:t>‹#›</a:t>
            </a:fld>
            <a:endParaRPr lang="en-US" dirty="0"/>
          </a:p>
        </p:txBody>
      </p:sp>
    </p:spTree>
    <p:extLst>
      <p:ext uri="{BB962C8B-B14F-4D97-AF65-F5344CB8AC3E}">
        <p14:creationId xmlns:p14="http://schemas.microsoft.com/office/powerpoint/2010/main" val="563364909"/>
      </p:ext>
    </p:extLst>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Arial Unicode MS" pitchFamily="34" charset="-128"/>
        </a:defRPr>
      </a:lvl2pPr>
      <a:lvl3pPr algn="ctr" rtl="0" eaLnBrk="1" fontAlgn="base" hangingPunct="1">
        <a:spcBef>
          <a:spcPct val="0"/>
        </a:spcBef>
        <a:spcAft>
          <a:spcPct val="0"/>
        </a:spcAft>
        <a:defRPr sz="4400">
          <a:solidFill>
            <a:schemeClr val="tx1"/>
          </a:solidFill>
          <a:latin typeface="Arial Unicode MS" pitchFamily="34" charset="-128"/>
        </a:defRPr>
      </a:lvl3pPr>
      <a:lvl4pPr algn="ctr" rtl="0" eaLnBrk="1" fontAlgn="base" hangingPunct="1">
        <a:spcBef>
          <a:spcPct val="0"/>
        </a:spcBef>
        <a:spcAft>
          <a:spcPct val="0"/>
        </a:spcAft>
        <a:defRPr sz="4400">
          <a:solidFill>
            <a:schemeClr val="tx1"/>
          </a:solidFill>
          <a:latin typeface="Arial Unicode MS" pitchFamily="34" charset="-128"/>
        </a:defRPr>
      </a:lvl4pPr>
      <a:lvl5pPr algn="ctr" rtl="0" eaLnBrk="1" fontAlgn="base" hangingPunct="1">
        <a:spcBef>
          <a:spcPct val="0"/>
        </a:spcBef>
        <a:spcAft>
          <a:spcPct val="0"/>
        </a:spcAft>
        <a:defRPr sz="4400">
          <a:solidFill>
            <a:schemeClr val="tx1"/>
          </a:solidFill>
          <a:latin typeface="Arial Unicode MS" pitchFamily="34" charset="-128"/>
        </a:defRPr>
      </a:lvl5pPr>
      <a:lvl6pPr marL="457200" algn="ctr" rtl="0" eaLnBrk="1" fontAlgn="base" hangingPunct="1">
        <a:spcBef>
          <a:spcPct val="0"/>
        </a:spcBef>
        <a:spcAft>
          <a:spcPct val="0"/>
        </a:spcAft>
        <a:defRPr sz="4400">
          <a:solidFill>
            <a:schemeClr val="tx1"/>
          </a:solidFill>
          <a:latin typeface="Arial Unicode MS" pitchFamily="34" charset="-128"/>
        </a:defRPr>
      </a:lvl6pPr>
      <a:lvl7pPr marL="914400" algn="ctr" rtl="0" eaLnBrk="1" fontAlgn="base" hangingPunct="1">
        <a:spcBef>
          <a:spcPct val="0"/>
        </a:spcBef>
        <a:spcAft>
          <a:spcPct val="0"/>
        </a:spcAft>
        <a:defRPr sz="4400">
          <a:solidFill>
            <a:schemeClr val="tx1"/>
          </a:solidFill>
          <a:latin typeface="Arial Unicode MS" pitchFamily="34" charset="-128"/>
        </a:defRPr>
      </a:lvl7pPr>
      <a:lvl8pPr marL="1371600" algn="ctr" rtl="0" eaLnBrk="1" fontAlgn="base" hangingPunct="1">
        <a:spcBef>
          <a:spcPct val="0"/>
        </a:spcBef>
        <a:spcAft>
          <a:spcPct val="0"/>
        </a:spcAft>
        <a:defRPr sz="4400">
          <a:solidFill>
            <a:schemeClr val="tx1"/>
          </a:solidFill>
          <a:latin typeface="Arial Unicode MS" pitchFamily="34" charset="-128"/>
        </a:defRPr>
      </a:lvl8pPr>
      <a:lvl9pPr marL="1828800" algn="ctr" rtl="0" eaLnBrk="1" fontAlgn="base" hangingPunct="1">
        <a:spcBef>
          <a:spcPct val="0"/>
        </a:spcBef>
        <a:spcAft>
          <a:spcPct val="0"/>
        </a:spcAft>
        <a:defRPr sz="4400">
          <a:solidFill>
            <a:schemeClr val="tx1"/>
          </a:solidFill>
          <a:latin typeface="Arial Unicode MS" pitchFamily="34" charset="-128"/>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2BBF6D-9E35-4EAF-8D3A-3465D393938A}"/>
              </a:ext>
            </a:extLst>
          </p:cNvPr>
          <p:cNvSpPr>
            <a:spLocks noGrp="1"/>
          </p:cNvSpPr>
          <p:nvPr>
            <p:ph type="ctrTitle"/>
          </p:nvPr>
        </p:nvSpPr>
        <p:spPr>
          <a:xfrm>
            <a:off x="469949" y="1958975"/>
            <a:ext cx="10809767" cy="1470025"/>
          </a:xfrm>
        </p:spPr>
        <p:txBody>
          <a:bodyPr/>
          <a:lstStyle/>
          <a:p>
            <a:br>
              <a:rPr lang="en-AU" dirty="0"/>
            </a:br>
            <a:r>
              <a:rPr lang="en-AU" dirty="0"/>
              <a:t>  </a:t>
            </a:r>
            <a:r>
              <a:rPr lang="en-AU" sz="6600" b="0" dirty="0"/>
              <a:t>Flipping trials </a:t>
            </a:r>
            <a:br>
              <a:rPr lang="en-AU" dirty="0"/>
            </a:br>
            <a:r>
              <a:rPr lang="en-AU" dirty="0"/>
              <a:t>  </a:t>
            </a:r>
          </a:p>
        </p:txBody>
      </p:sp>
      <p:sp>
        <p:nvSpPr>
          <p:cNvPr id="5" name="Text Placeholder 4">
            <a:extLst>
              <a:ext uri="{FF2B5EF4-FFF2-40B4-BE49-F238E27FC236}">
                <a16:creationId xmlns:a16="http://schemas.microsoft.com/office/drawing/2014/main" id="{C353BAD3-EE9A-4B6B-98AD-91726A5154F4}"/>
              </a:ext>
            </a:extLst>
          </p:cNvPr>
          <p:cNvSpPr>
            <a:spLocks noGrp="1"/>
          </p:cNvSpPr>
          <p:nvPr>
            <p:ph type="body" sz="quarter" idx="13"/>
          </p:nvPr>
        </p:nvSpPr>
        <p:spPr>
          <a:xfrm>
            <a:off x="912283" y="4129210"/>
            <a:ext cx="10367433" cy="1187450"/>
          </a:xfrm>
        </p:spPr>
        <p:txBody>
          <a:bodyPr/>
          <a:lstStyle/>
          <a:p>
            <a:r>
              <a:rPr lang="en-AU" sz="2800" dirty="0"/>
              <a:t>with Belinda Amis Wheaton</a:t>
            </a:r>
          </a:p>
        </p:txBody>
      </p:sp>
    </p:spTree>
    <p:extLst>
      <p:ext uri="{BB962C8B-B14F-4D97-AF65-F5344CB8AC3E}">
        <p14:creationId xmlns:p14="http://schemas.microsoft.com/office/powerpoint/2010/main" val="649536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563A77-8CDF-994F-9C27-7892C93D0559}"/>
              </a:ext>
            </a:extLst>
          </p:cNvPr>
          <p:cNvSpPr>
            <a:spLocks noGrp="1"/>
          </p:cNvSpPr>
          <p:nvPr>
            <p:ph type="body" sz="quarter" idx="10"/>
          </p:nvPr>
        </p:nvSpPr>
        <p:spPr/>
        <p:txBody>
          <a:bodyPr/>
          <a:lstStyle/>
          <a:p>
            <a:r>
              <a:rPr lang="en-US" b="0" dirty="0"/>
              <a:t>Take a moment to consider…</a:t>
            </a:r>
          </a:p>
        </p:txBody>
      </p:sp>
      <p:sp>
        <p:nvSpPr>
          <p:cNvPr id="3" name="Content Placeholder 2">
            <a:extLst>
              <a:ext uri="{FF2B5EF4-FFF2-40B4-BE49-F238E27FC236}">
                <a16:creationId xmlns:a16="http://schemas.microsoft.com/office/drawing/2014/main" id="{D7120AC6-2573-A04F-A493-4D4871748319}"/>
              </a:ext>
            </a:extLst>
          </p:cNvPr>
          <p:cNvSpPr>
            <a:spLocks noGrp="1"/>
          </p:cNvSpPr>
          <p:nvPr>
            <p:ph sz="half" idx="1"/>
          </p:nvPr>
        </p:nvSpPr>
        <p:spPr>
          <a:xfrm>
            <a:off x="173255" y="1340769"/>
            <a:ext cx="11395353" cy="5079282"/>
          </a:xfrm>
        </p:spPr>
        <p:txBody>
          <a:bodyPr/>
          <a:lstStyle/>
          <a:p>
            <a:pPr marL="0" indent="0">
              <a:buNone/>
            </a:pPr>
            <a:r>
              <a:rPr lang="en-US" sz="2200" dirty="0"/>
              <a:t>Does your club love marketing that drives trial passes?</a:t>
            </a:r>
          </a:p>
          <a:p>
            <a:pPr marL="0" indent="0">
              <a:buNone/>
            </a:pPr>
            <a:endParaRPr lang="en-US" sz="2200" dirty="0"/>
          </a:p>
          <a:p>
            <a:pPr marL="0" indent="0">
              <a:buNone/>
            </a:pPr>
            <a:r>
              <a:rPr lang="en-US" sz="2200" dirty="0"/>
              <a:t>How do YOUR team members view trial passes?</a:t>
            </a:r>
          </a:p>
          <a:p>
            <a:pPr marL="0" indent="0">
              <a:buNone/>
            </a:pPr>
            <a:endParaRPr lang="en-US" sz="2200" dirty="0"/>
          </a:p>
          <a:p>
            <a:pPr marL="0" indent="0">
              <a:buNone/>
            </a:pPr>
            <a:r>
              <a:rPr lang="en-US" sz="2200" dirty="0"/>
              <a:t>Do they see them as golden opportunities?</a:t>
            </a:r>
          </a:p>
          <a:p>
            <a:pPr marL="0" indent="0">
              <a:buNone/>
            </a:pPr>
            <a:endParaRPr lang="en-US" sz="2200" dirty="0"/>
          </a:p>
          <a:p>
            <a:pPr marL="0" indent="0">
              <a:buNone/>
            </a:pPr>
            <a:r>
              <a:rPr lang="en-US" sz="2200" dirty="0"/>
              <a:t>Do we need to shift our mind around towards trial passes?</a:t>
            </a:r>
          </a:p>
          <a:p>
            <a:pPr marL="0" indent="0">
              <a:buNone/>
            </a:pPr>
            <a:endParaRPr lang="en-US" sz="2200" dirty="0"/>
          </a:p>
          <a:p>
            <a:pPr marL="0" indent="0">
              <a:buNone/>
            </a:pPr>
            <a:r>
              <a:rPr lang="en-US" sz="2200" dirty="0"/>
              <a:t>How can you do that?</a:t>
            </a:r>
          </a:p>
          <a:p>
            <a:pPr marL="0" indent="0">
              <a:buNone/>
            </a:pPr>
            <a:endParaRPr lang="en-US" sz="2200" dirty="0"/>
          </a:p>
          <a:p>
            <a:pPr marL="0" indent="0">
              <a:buNone/>
            </a:pPr>
            <a:r>
              <a:rPr lang="en-US" sz="2200" dirty="0"/>
              <a:t>How will you know if it works?</a:t>
            </a:r>
          </a:p>
          <a:p>
            <a:pPr marL="0" indent="0">
              <a:buNone/>
            </a:pPr>
            <a:endParaRPr lang="en-US" dirty="0"/>
          </a:p>
        </p:txBody>
      </p:sp>
    </p:spTree>
    <p:extLst>
      <p:ext uri="{BB962C8B-B14F-4D97-AF65-F5344CB8AC3E}">
        <p14:creationId xmlns:p14="http://schemas.microsoft.com/office/powerpoint/2010/main" val="219610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6350E-D4D5-3042-9616-DC86E2DFCCF8}"/>
              </a:ext>
            </a:extLst>
          </p:cNvPr>
          <p:cNvSpPr>
            <a:spLocks noGrp="1"/>
          </p:cNvSpPr>
          <p:nvPr>
            <p:ph type="body" sz="quarter" idx="10"/>
          </p:nvPr>
        </p:nvSpPr>
        <p:spPr/>
        <p:txBody>
          <a:bodyPr/>
          <a:lstStyle/>
          <a:p>
            <a:r>
              <a:rPr lang="en-US" b="0" dirty="0"/>
              <a:t>Worth a conversation…</a:t>
            </a:r>
          </a:p>
        </p:txBody>
      </p:sp>
      <p:sp>
        <p:nvSpPr>
          <p:cNvPr id="3" name="Content Placeholder 2">
            <a:extLst>
              <a:ext uri="{FF2B5EF4-FFF2-40B4-BE49-F238E27FC236}">
                <a16:creationId xmlns:a16="http://schemas.microsoft.com/office/drawing/2014/main" id="{8FD8E628-18D2-FE4D-B976-36C6DF08761A}"/>
              </a:ext>
            </a:extLst>
          </p:cNvPr>
          <p:cNvSpPr>
            <a:spLocks noGrp="1"/>
          </p:cNvSpPr>
          <p:nvPr>
            <p:ph sz="half" idx="1"/>
          </p:nvPr>
        </p:nvSpPr>
        <p:spPr>
          <a:xfrm>
            <a:off x="269507" y="1340769"/>
            <a:ext cx="11299101" cy="4780898"/>
          </a:xfrm>
        </p:spPr>
        <p:txBody>
          <a:bodyPr/>
          <a:lstStyle/>
          <a:p>
            <a:pPr marL="0" indent="0">
              <a:buNone/>
            </a:pPr>
            <a:r>
              <a:rPr lang="en-US" sz="2200" dirty="0"/>
              <a:t>Is NOT mentioning the trial pass on the phone or in person a good idea?</a:t>
            </a:r>
          </a:p>
          <a:p>
            <a:pPr marL="0" indent="0">
              <a:buNone/>
            </a:pPr>
            <a:r>
              <a:rPr lang="en-US" sz="2200" dirty="0"/>
              <a:t>Should we pretend that the prospect does not have it?</a:t>
            </a:r>
          </a:p>
          <a:p>
            <a:pPr marL="0" indent="0">
              <a:buNone/>
            </a:pPr>
            <a:endParaRPr lang="en-US" sz="2200" dirty="0"/>
          </a:p>
          <a:p>
            <a:pPr marL="0" indent="0">
              <a:buNone/>
            </a:pPr>
            <a:r>
              <a:rPr lang="en-US" sz="2200" dirty="0"/>
              <a:t>Should the emphasis be on the prospects goals? 100%</a:t>
            </a:r>
          </a:p>
          <a:p>
            <a:pPr marL="0" indent="0">
              <a:buNone/>
            </a:pPr>
            <a:endParaRPr lang="en-US" sz="2200" dirty="0"/>
          </a:p>
          <a:p>
            <a:pPr marL="0" indent="0">
              <a:buNone/>
            </a:pPr>
            <a:r>
              <a:rPr lang="en-US" sz="2200" dirty="0"/>
              <a:t>What happens if we don't mention the pass?</a:t>
            </a:r>
          </a:p>
          <a:p>
            <a:pPr marL="0" indent="0">
              <a:buNone/>
            </a:pPr>
            <a:r>
              <a:rPr lang="en-US" sz="2200" dirty="0"/>
              <a:t>Does the prospect feel heard?</a:t>
            </a:r>
          </a:p>
          <a:p>
            <a:pPr marL="0" indent="0">
              <a:buNone/>
            </a:pPr>
            <a:r>
              <a:rPr lang="en-US" sz="2200" dirty="0"/>
              <a:t>Do they feel like the pass is a waste of time as it’s  unrecognized?</a:t>
            </a:r>
          </a:p>
          <a:p>
            <a:pPr marL="0" indent="0">
              <a:buNone/>
            </a:pPr>
            <a:r>
              <a:rPr lang="en-US" sz="2200" dirty="0"/>
              <a:t>What happens if they don’t join today and they want to activate their pass? </a:t>
            </a:r>
          </a:p>
          <a:p>
            <a:pPr marL="0" indent="0">
              <a:buNone/>
            </a:pPr>
            <a:endParaRPr lang="en-US" sz="2200" dirty="0"/>
          </a:p>
          <a:p>
            <a:pPr marL="0" indent="0">
              <a:buNone/>
            </a:pPr>
            <a:r>
              <a:rPr lang="en-US" sz="2200" dirty="0"/>
              <a:t>Have we got a better chance of maintaining integrity and converting to membership when we are transparent and have an EXCLUSIVE offer?</a:t>
            </a:r>
          </a:p>
          <a:p>
            <a:pPr marL="0" indent="0">
              <a:buNone/>
            </a:pPr>
            <a:endParaRPr lang="en-US" sz="2200" dirty="0"/>
          </a:p>
        </p:txBody>
      </p:sp>
    </p:spTree>
    <p:extLst>
      <p:ext uri="{BB962C8B-B14F-4D97-AF65-F5344CB8AC3E}">
        <p14:creationId xmlns:p14="http://schemas.microsoft.com/office/powerpoint/2010/main" val="2482241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4A6D37-5873-0F41-84A2-A63B3493CB45}"/>
              </a:ext>
            </a:extLst>
          </p:cNvPr>
          <p:cNvSpPr>
            <a:spLocks noGrp="1"/>
          </p:cNvSpPr>
          <p:nvPr>
            <p:ph type="body" sz="quarter" idx="10"/>
          </p:nvPr>
        </p:nvSpPr>
        <p:spPr/>
        <p:txBody>
          <a:bodyPr/>
          <a:lstStyle/>
          <a:p>
            <a:r>
              <a:rPr lang="en-US" b="0" dirty="0"/>
              <a:t>Great results</a:t>
            </a:r>
          </a:p>
        </p:txBody>
      </p:sp>
      <p:sp>
        <p:nvSpPr>
          <p:cNvPr id="3" name="Content Placeholder 2">
            <a:extLst>
              <a:ext uri="{FF2B5EF4-FFF2-40B4-BE49-F238E27FC236}">
                <a16:creationId xmlns:a16="http://schemas.microsoft.com/office/drawing/2014/main" id="{E9A53247-8494-764B-9A11-17628BEAF772}"/>
              </a:ext>
            </a:extLst>
          </p:cNvPr>
          <p:cNvSpPr>
            <a:spLocks noGrp="1"/>
          </p:cNvSpPr>
          <p:nvPr>
            <p:ph sz="half" idx="1"/>
          </p:nvPr>
        </p:nvSpPr>
        <p:spPr>
          <a:xfrm>
            <a:off x="263091" y="1398520"/>
            <a:ext cx="10959008" cy="4525963"/>
          </a:xfrm>
        </p:spPr>
        <p:txBody>
          <a:bodyPr/>
          <a:lstStyle/>
          <a:p>
            <a:pPr marL="0" indent="0">
              <a:buNone/>
            </a:pPr>
            <a:endParaRPr lang="en-AU" sz="2200" dirty="0"/>
          </a:p>
          <a:p>
            <a:pPr marL="0" indent="0">
              <a:buNone/>
            </a:pPr>
            <a:endParaRPr lang="en-AU" sz="2200" dirty="0"/>
          </a:p>
          <a:p>
            <a:pPr marL="0" indent="0">
              <a:buNone/>
            </a:pPr>
            <a:r>
              <a:rPr lang="en-AU" sz="2200" dirty="0"/>
              <a:t>Great results occur for our members when they enjoying full membership privileges not a quick fix short term trial pass.</a:t>
            </a:r>
          </a:p>
          <a:p>
            <a:pPr marL="0" indent="0">
              <a:buNone/>
            </a:pPr>
            <a:endParaRPr lang="en-AU" sz="2200" dirty="0"/>
          </a:p>
          <a:p>
            <a:pPr marL="0" indent="0">
              <a:buNone/>
            </a:pPr>
            <a:r>
              <a:rPr lang="en-AU" sz="2200" dirty="0"/>
              <a:t>We owe it to all woman to guide them to a membership that is best suited to their goals. </a:t>
            </a:r>
          </a:p>
          <a:p>
            <a:pPr marL="0" indent="0">
              <a:buNone/>
            </a:pPr>
            <a:endParaRPr lang="en-AU" sz="2200" dirty="0"/>
          </a:p>
          <a:p>
            <a:pPr marL="0" indent="0">
              <a:buNone/>
            </a:pPr>
            <a:endParaRPr lang="en-AU" sz="2200" dirty="0"/>
          </a:p>
          <a:p>
            <a:pPr marL="0" indent="0">
              <a:buNone/>
            </a:pPr>
            <a:endParaRPr lang="en-US" dirty="0"/>
          </a:p>
        </p:txBody>
      </p:sp>
    </p:spTree>
    <p:extLst>
      <p:ext uri="{BB962C8B-B14F-4D97-AF65-F5344CB8AC3E}">
        <p14:creationId xmlns:p14="http://schemas.microsoft.com/office/powerpoint/2010/main" val="455403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4FD62-1BAF-574A-A143-8E433F3D5FA1}"/>
              </a:ext>
            </a:extLst>
          </p:cNvPr>
          <p:cNvSpPr>
            <a:spLocks noGrp="1"/>
          </p:cNvSpPr>
          <p:nvPr>
            <p:ph type="body" sz="quarter" idx="10"/>
          </p:nvPr>
        </p:nvSpPr>
        <p:spPr/>
        <p:txBody>
          <a:bodyPr/>
          <a:lstStyle/>
          <a:p>
            <a:r>
              <a:rPr lang="en-US" b="0" dirty="0"/>
              <a:t>Let’s talk Trade In </a:t>
            </a:r>
          </a:p>
        </p:txBody>
      </p:sp>
      <p:sp>
        <p:nvSpPr>
          <p:cNvPr id="3" name="Content Placeholder 2">
            <a:extLst>
              <a:ext uri="{FF2B5EF4-FFF2-40B4-BE49-F238E27FC236}">
                <a16:creationId xmlns:a16="http://schemas.microsoft.com/office/drawing/2014/main" id="{25FD0A17-D856-8447-BE2E-6528E4006C19}"/>
              </a:ext>
            </a:extLst>
          </p:cNvPr>
          <p:cNvSpPr>
            <a:spLocks noGrp="1"/>
          </p:cNvSpPr>
          <p:nvPr>
            <p:ph sz="half" idx="1"/>
          </p:nvPr>
        </p:nvSpPr>
        <p:spPr>
          <a:xfrm>
            <a:off x="269507" y="1340769"/>
            <a:ext cx="11299101" cy="4525963"/>
          </a:xfrm>
        </p:spPr>
        <p:txBody>
          <a:bodyPr/>
          <a:lstStyle/>
          <a:p>
            <a:pPr marL="0" indent="0">
              <a:buNone/>
            </a:pPr>
            <a:endParaRPr lang="en-US" sz="2200" dirty="0"/>
          </a:p>
          <a:p>
            <a:pPr marL="0" indent="0">
              <a:buNone/>
            </a:pPr>
            <a:r>
              <a:rPr lang="en-US" sz="2200" dirty="0"/>
              <a:t>What is a trade in?</a:t>
            </a:r>
          </a:p>
          <a:p>
            <a:pPr marL="0" indent="0">
              <a:buNone/>
            </a:pPr>
            <a:endParaRPr lang="en-US" sz="2200" dirty="0"/>
          </a:p>
          <a:p>
            <a:pPr marL="0" indent="0">
              <a:buNone/>
            </a:pPr>
            <a:endParaRPr lang="en-US" sz="2200" dirty="0"/>
          </a:p>
          <a:p>
            <a:pPr marL="0" indent="0">
              <a:buNone/>
            </a:pPr>
            <a:r>
              <a:rPr lang="en-US" sz="2200" dirty="0"/>
              <a:t>Trading the trial pass (paid or unpaid) for an exclusive paid membership offer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6616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D24406-9AD6-4741-8B87-7727B60AD694}"/>
              </a:ext>
            </a:extLst>
          </p:cNvPr>
          <p:cNvSpPr>
            <a:spLocks noGrp="1"/>
          </p:cNvSpPr>
          <p:nvPr>
            <p:ph type="body" sz="quarter" idx="10"/>
          </p:nvPr>
        </p:nvSpPr>
        <p:spPr/>
        <p:txBody>
          <a:bodyPr/>
          <a:lstStyle/>
          <a:p>
            <a:r>
              <a:rPr lang="en-US" b="0" dirty="0"/>
              <a:t>Attach appointments to EVERY trial pass</a:t>
            </a:r>
          </a:p>
        </p:txBody>
      </p:sp>
      <p:sp>
        <p:nvSpPr>
          <p:cNvPr id="3" name="Content Placeholder 2">
            <a:extLst>
              <a:ext uri="{FF2B5EF4-FFF2-40B4-BE49-F238E27FC236}">
                <a16:creationId xmlns:a16="http://schemas.microsoft.com/office/drawing/2014/main" id="{FCACE815-DC11-FD41-863C-9AA932B7BECB}"/>
              </a:ext>
            </a:extLst>
          </p:cNvPr>
          <p:cNvSpPr>
            <a:spLocks noGrp="1"/>
          </p:cNvSpPr>
          <p:nvPr>
            <p:ph sz="half" idx="1"/>
          </p:nvPr>
        </p:nvSpPr>
        <p:spPr>
          <a:xfrm>
            <a:off x="202132" y="1465897"/>
            <a:ext cx="11289475" cy="4877151"/>
          </a:xfrm>
        </p:spPr>
        <p:txBody>
          <a:bodyPr/>
          <a:lstStyle/>
          <a:p>
            <a:pPr marL="0" indent="0">
              <a:buNone/>
            </a:pPr>
            <a:r>
              <a:rPr lang="en-US" sz="2200" dirty="0"/>
              <a:t>Without this appointment you may miss the TRADE IN opportunity.</a:t>
            </a:r>
          </a:p>
          <a:p>
            <a:pPr marL="0" indent="0">
              <a:buNone/>
            </a:pPr>
            <a:endParaRPr lang="en-US" sz="2200" dirty="0"/>
          </a:p>
          <a:p>
            <a:pPr marL="0" indent="0">
              <a:buNone/>
            </a:pPr>
            <a:r>
              <a:rPr lang="en-US" sz="2200" dirty="0"/>
              <a:t>Whenever advertising trial passes in print, giving them out at outreach or internally to gain referrals, ensure there is a call to action and expiry date on the pass. </a:t>
            </a:r>
          </a:p>
          <a:p>
            <a:pPr marL="0" indent="0">
              <a:buNone/>
            </a:pPr>
            <a:r>
              <a:rPr lang="en-US" sz="2200" dirty="0"/>
              <a:t>“Call the club on 9458 3356 to secure your trial offer. Expires Nov 30th 2020”</a:t>
            </a:r>
          </a:p>
          <a:p>
            <a:pPr marL="0" indent="0">
              <a:buNone/>
            </a:pPr>
            <a:endParaRPr lang="en-US" sz="2200" dirty="0"/>
          </a:p>
          <a:p>
            <a:pPr marL="0" indent="0">
              <a:buNone/>
            </a:pPr>
            <a:r>
              <a:rPr lang="en-US" sz="2200" dirty="0"/>
              <a:t>If generating trial pass leads on line, the leads will hit your CRM and should be called as soon as possible. Follow the call flow and ensure the 6 calls are made across the first few days.</a:t>
            </a:r>
          </a:p>
          <a:p>
            <a:pPr marL="0" indent="0">
              <a:buNone/>
            </a:pPr>
            <a:endParaRPr lang="en-US" sz="2200" dirty="0"/>
          </a:p>
          <a:p>
            <a:pPr marL="0" indent="0">
              <a:buNone/>
            </a:pPr>
            <a:r>
              <a:rPr lang="en-US" sz="2200" dirty="0"/>
              <a:t>Like any leads, timing is important and should be called at our earliest convenience.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84115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FD1857-05DE-C54A-98B4-29FCA48E7AA4}"/>
              </a:ext>
            </a:extLst>
          </p:cNvPr>
          <p:cNvSpPr>
            <a:spLocks noGrp="1"/>
          </p:cNvSpPr>
          <p:nvPr>
            <p:ph type="body" sz="quarter" idx="10"/>
          </p:nvPr>
        </p:nvSpPr>
        <p:spPr/>
        <p:txBody>
          <a:bodyPr/>
          <a:lstStyle/>
          <a:p>
            <a:r>
              <a:rPr lang="en-US" b="0" dirty="0"/>
              <a:t>The phone call - outgoing</a:t>
            </a:r>
          </a:p>
        </p:txBody>
      </p:sp>
      <p:sp>
        <p:nvSpPr>
          <p:cNvPr id="3" name="Content Placeholder 2">
            <a:extLst>
              <a:ext uri="{FF2B5EF4-FFF2-40B4-BE49-F238E27FC236}">
                <a16:creationId xmlns:a16="http://schemas.microsoft.com/office/drawing/2014/main" id="{C55226F7-A86D-DA40-886A-8B545AF47D97}"/>
              </a:ext>
            </a:extLst>
          </p:cNvPr>
          <p:cNvSpPr>
            <a:spLocks noGrp="1"/>
          </p:cNvSpPr>
          <p:nvPr>
            <p:ph sz="half" idx="1"/>
          </p:nvPr>
        </p:nvSpPr>
        <p:spPr>
          <a:xfrm>
            <a:off x="269508" y="788292"/>
            <a:ext cx="11845490" cy="5641383"/>
          </a:xfrm>
        </p:spPr>
        <p:txBody>
          <a:bodyPr/>
          <a:lstStyle/>
          <a:p>
            <a:pPr marL="0" indent="0">
              <a:buNone/>
            </a:pPr>
            <a:endParaRPr lang="en-US" altLang="en-US" sz="2000" i="1" dirty="0">
              <a:solidFill>
                <a:srgbClr val="EA0089"/>
              </a:solidFill>
              <a:latin typeface="Gotham"/>
            </a:endParaRPr>
          </a:p>
          <a:p>
            <a:pPr marL="0" indent="0">
              <a:buNone/>
            </a:pPr>
            <a:r>
              <a:rPr lang="en-US" altLang="en-US" sz="2000" i="1" dirty="0">
                <a:solidFill>
                  <a:schemeClr val="tx1"/>
                </a:solidFill>
                <a:latin typeface="Gotham"/>
              </a:rPr>
              <a:t>Hi Vicki,</a:t>
            </a:r>
          </a:p>
          <a:p>
            <a:pPr marL="0" indent="0">
              <a:buNone/>
            </a:pPr>
            <a:r>
              <a:rPr lang="en-US" altLang="en-US" sz="2000" i="1" dirty="0">
                <a:solidFill>
                  <a:schemeClr val="tx1"/>
                </a:solidFill>
                <a:latin typeface="Gotham"/>
              </a:rPr>
              <a:t>Its Belinda calling from Fernwood in Ascot Vale. I’m just touching base because I can see that you are have purchased a 10 day pass for $10. Is that right? Fantastic!! You are not only supporting a great cause but doing something to support your own health and wellness. Do you mind if I ask if you are doing any kind of exercise at  at the moment?</a:t>
            </a:r>
          </a:p>
          <a:p>
            <a:pPr marL="0" indent="0">
              <a:buNone/>
            </a:pPr>
            <a:endParaRPr lang="en-US" altLang="en-US" sz="2000" i="1" dirty="0">
              <a:solidFill>
                <a:schemeClr val="tx1"/>
              </a:solidFill>
              <a:latin typeface="Gotham"/>
            </a:endParaRPr>
          </a:p>
          <a:p>
            <a:pPr marL="0" indent="0">
              <a:buNone/>
            </a:pPr>
            <a:r>
              <a:rPr lang="en-US" altLang="en-US" sz="2000" i="1" dirty="0">
                <a:solidFill>
                  <a:schemeClr val="tx1"/>
                </a:solidFill>
                <a:latin typeface="Gotham"/>
              </a:rPr>
              <a:t>Normal scripting to create rapport and qualify the lead.</a:t>
            </a:r>
          </a:p>
          <a:p>
            <a:pPr marL="0" indent="0">
              <a:buNone/>
            </a:pPr>
            <a:r>
              <a:rPr lang="en-US" altLang="en-US" sz="2000" i="1" dirty="0">
                <a:solidFill>
                  <a:schemeClr val="tx1"/>
                </a:solidFill>
                <a:latin typeface="Gotham"/>
              </a:rPr>
              <a:t>(Role play)</a:t>
            </a:r>
          </a:p>
          <a:p>
            <a:pPr marL="0" indent="0">
              <a:buNone/>
            </a:pPr>
            <a:endParaRPr lang="en-US" altLang="en-US" sz="2000" i="1" dirty="0">
              <a:solidFill>
                <a:schemeClr val="tx1"/>
              </a:solidFill>
              <a:latin typeface="Gotham"/>
            </a:endParaRPr>
          </a:p>
          <a:p>
            <a:pPr marL="0" indent="0">
              <a:buNone/>
            </a:pPr>
            <a:r>
              <a:rPr lang="en-US" altLang="en-US" sz="2000" b="1" dirty="0">
                <a:solidFill>
                  <a:srgbClr val="B60CA2"/>
                </a:solidFill>
                <a:latin typeface="Gotham"/>
              </a:rPr>
              <a:t>Plant the seed </a:t>
            </a:r>
            <a:r>
              <a:rPr lang="en-US" altLang="en-US" sz="2000" dirty="0">
                <a:solidFill>
                  <a:srgbClr val="B60CA2"/>
                </a:solidFill>
                <a:latin typeface="Gotham"/>
              </a:rPr>
              <a:t>only AFTER securing the appointment.</a:t>
            </a:r>
            <a:endParaRPr lang="en-US" altLang="en-US" sz="2000" dirty="0">
              <a:solidFill>
                <a:schemeClr val="tx1"/>
              </a:solidFill>
              <a:latin typeface="Gotham"/>
            </a:endParaRPr>
          </a:p>
          <a:p>
            <a:pPr marL="0" indent="0">
              <a:buNone/>
            </a:pPr>
            <a:r>
              <a:rPr lang="en-US" altLang="en-US" sz="2000" i="1" dirty="0">
                <a:solidFill>
                  <a:schemeClr val="tx1"/>
                </a:solidFill>
                <a:latin typeface="Gotham"/>
              </a:rPr>
              <a:t>“I can’t wait to see you on Thursday. I’m looking forward to learning more about your health and wellness goals and showing you around the club. Then, if you are happy with everything that you see I will be able to show you a great way that you can </a:t>
            </a:r>
            <a:r>
              <a:rPr lang="en-US" altLang="en-US" sz="2000" b="1" i="1" dirty="0">
                <a:solidFill>
                  <a:schemeClr val="tx1"/>
                </a:solidFill>
                <a:latin typeface="Gotham"/>
              </a:rPr>
              <a:t>trade in </a:t>
            </a:r>
            <a:r>
              <a:rPr lang="en-US" altLang="en-US" sz="2000" i="1" dirty="0">
                <a:solidFill>
                  <a:schemeClr val="tx1"/>
                </a:solidFill>
                <a:latin typeface="Gotham"/>
              </a:rPr>
              <a:t>your trial pass and receive lots of membership savings and privileges. How does that sound?”</a:t>
            </a:r>
            <a:endParaRPr lang="en-US" altLang="en-US" sz="2000" dirty="0">
              <a:solidFill>
                <a:schemeClr val="tx1"/>
              </a:solidFill>
              <a:latin typeface="Gotham"/>
            </a:endParaRPr>
          </a:p>
          <a:p>
            <a:pPr marL="0" indent="0">
              <a:buNone/>
            </a:pPr>
            <a:r>
              <a:rPr lang="en-US" altLang="en-US" sz="2000" dirty="0">
                <a:solidFill>
                  <a:schemeClr val="tx1"/>
                </a:solidFill>
                <a:latin typeface="Gotham"/>
              </a:rPr>
              <a:t>Your aim is for your prospect to feel excited rather than pressured. Use your tone and language to convey the correct message.</a:t>
            </a:r>
          </a:p>
          <a:p>
            <a:pPr marL="0" indent="0">
              <a:buNone/>
            </a:pPr>
            <a:endParaRPr lang="en-US" dirty="0"/>
          </a:p>
        </p:txBody>
      </p:sp>
      <p:pic>
        <p:nvPicPr>
          <p:cNvPr id="5" name="Picture 4">
            <a:extLst>
              <a:ext uri="{FF2B5EF4-FFF2-40B4-BE49-F238E27FC236}">
                <a16:creationId xmlns:a16="http://schemas.microsoft.com/office/drawing/2014/main" id="{B1280A3E-1863-144F-830F-F2E91F121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1424" y="2579715"/>
            <a:ext cx="1531282" cy="2058536"/>
          </a:xfrm>
          <a:prstGeom prst="rect">
            <a:avLst/>
          </a:prstGeom>
        </p:spPr>
      </p:pic>
      <p:pic>
        <p:nvPicPr>
          <p:cNvPr id="7" name="Picture 6">
            <a:extLst>
              <a:ext uri="{FF2B5EF4-FFF2-40B4-BE49-F238E27FC236}">
                <a16:creationId xmlns:a16="http://schemas.microsoft.com/office/drawing/2014/main" id="{534645C1-8F7F-B949-B287-79A1B9D91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5768" y="2979932"/>
            <a:ext cx="2172323" cy="1258102"/>
          </a:xfrm>
          <a:prstGeom prst="rect">
            <a:avLst/>
          </a:prstGeom>
        </p:spPr>
      </p:pic>
    </p:spTree>
    <p:extLst>
      <p:ext uri="{BB962C8B-B14F-4D97-AF65-F5344CB8AC3E}">
        <p14:creationId xmlns:p14="http://schemas.microsoft.com/office/powerpoint/2010/main" val="98397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20545C-DA21-0C4A-AF87-ECB26B7A5308}"/>
              </a:ext>
            </a:extLst>
          </p:cNvPr>
          <p:cNvSpPr>
            <a:spLocks noGrp="1"/>
          </p:cNvSpPr>
          <p:nvPr>
            <p:ph type="body" sz="quarter" idx="10"/>
          </p:nvPr>
        </p:nvSpPr>
        <p:spPr/>
        <p:txBody>
          <a:bodyPr/>
          <a:lstStyle/>
          <a:p>
            <a:endParaRPr lang="en-US" b="0" dirty="0"/>
          </a:p>
          <a:p>
            <a:r>
              <a:rPr lang="en-US" b="0" dirty="0"/>
              <a:t>The phone call - outgoing</a:t>
            </a:r>
          </a:p>
          <a:p>
            <a:endParaRPr lang="en-US" dirty="0"/>
          </a:p>
        </p:txBody>
      </p:sp>
      <p:sp>
        <p:nvSpPr>
          <p:cNvPr id="3" name="Content Placeholder 2">
            <a:extLst>
              <a:ext uri="{FF2B5EF4-FFF2-40B4-BE49-F238E27FC236}">
                <a16:creationId xmlns:a16="http://schemas.microsoft.com/office/drawing/2014/main" id="{D8B2D2CE-2457-3C4D-A7C4-8470201F30A3}"/>
              </a:ext>
            </a:extLst>
          </p:cNvPr>
          <p:cNvSpPr>
            <a:spLocks noGrp="1"/>
          </p:cNvSpPr>
          <p:nvPr>
            <p:ph sz="half" idx="1"/>
          </p:nvPr>
        </p:nvSpPr>
        <p:spPr>
          <a:xfrm>
            <a:off x="211755" y="1340769"/>
            <a:ext cx="11665819" cy="5088907"/>
          </a:xfrm>
        </p:spPr>
        <p:txBody>
          <a:bodyPr/>
          <a:lstStyle/>
          <a:p>
            <a:pPr marL="0" indent="0">
              <a:buNone/>
            </a:pPr>
            <a:r>
              <a:rPr lang="en-US" sz="2200" dirty="0"/>
              <a:t>Planting the seed during the phone call is an important step in this process.</a:t>
            </a:r>
          </a:p>
          <a:p>
            <a:pPr marL="0" indent="0">
              <a:buNone/>
            </a:pPr>
            <a:endParaRPr lang="en-US" sz="2200" dirty="0"/>
          </a:p>
          <a:p>
            <a:pPr marL="0" indent="0">
              <a:buNone/>
            </a:pPr>
            <a:r>
              <a:rPr lang="en-US" sz="2200" dirty="0"/>
              <a:t>It gives the prospect something to think about.</a:t>
            </a:r>
          </a:p>
          <a:p>
            <a:pPr marL="0" indent="0">
              <a:buNone/>
            </a:pPr>
            <a:endParaRPr lang="en-US" sz="2200" dirty="0"/>
          </a:p>
          <a:p>
            <a:pPr marL="0" indent="0">
              <a:buNone/>
            </a:pPr>
            <a:r>
              <a:rPr lang="en-US" sz="2200" dirty="0"/>
              <a:t>They know what to expect when they arrive at the club.</a:t>
            </a:r>
          </a:p>
          <a:p>
            <a:pPr marL="0" indent="0">
              <a:buNone/>
            </a:pPr>
            <a:endParaRPr lang="en-US" sz="2200" dirty="0"/>
          </a:p>
          <a:p>
            <a:pPr marL="0" indent="0">
              <a:buNone/>
            </a:pPr>
            <a:r>
              <a:rPr lang="en-US" sz="2200" dirty="0"/>
              <a:t>It makes it so much easier for the person touring as the “scene has been set”.</a:t>
            </a:r>
          </a:p>
          <a:p>
            <a:pPr marL="0" indent="0">
              <a:buNone/>
            </a:pPr>
            <a:endParaRPr lang="en-US" sz="2200" dirty="0"/>
          </a:p>
          <a:p>
            <a:pPr marL="0" indent="0">
              <a:buNone/>
            </a:pPr>
            <a:r>
              <a:rPr lang="en-US" sz="2200" dirty="0"/>
              <a:t>Consider how your club handles this type of incoming call. Do you pass the call to a membership consultant? If not, all customer service team members need to understand the preferred language to be used.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9941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D7AC56-257F-E94A-8642-116C852EF014}"/>
              </a:ext>
            </a:extLst>
          </p:cNvPr>
          <p:cNvSpPr>
            <a:spLocks noGrp="1"/>
          </p:cNvSpPr>
          <p:nvPr>
            <p:ph type="body" sz="quarter" idx="10"/>
          </p:nvPr>
        </p:nvSpPr>
        <p:spPr/>
        <p:txBody>
          <a:bodyPr/>
          <a:lstStyle/>
          <a:p>
            <a:endParaRPr lang="en-US" b="0" dirty="0"/>
          </a:p>
          <a:p>
            <a:endParaRPr lang="en-US" b="0" dirty="0"/>
          </a:p>
          <a:p>
            <a:r>
              <a:rPr lang="en-US" b="0" dirty="0"/>
              <a:t>The appointment - Greeting</a:t>
            </a:r>
          </a:p>
          <a:p>
            <a:endParaRPr lang="en-US" dirty="0"/>
          </a:p>
          <a:p>
            <a:endParaRPr lang="en-US" dirty="0"/>
          </a:p>
        </p:txBody>
      </p:sp>
      <p:sp>
        <p:nvSpPr>
          <p:cNvPr id="3" name="Content Placeholder 2">
            <a:extLst>
              <a:ext uri="{FF2B5EF4-FFF2-40B4-BE49-F238E27FC236}">
                <a16:creationId xmlns:a16="http://schemas.microsoft.com/office/drawing/2014/main" id="{D04D03C8-7C34-B54C-B545-EBA5759DECC8}"/>
              </a:ext>
            </a:extLst>
          </p:cNvPr>
          <p:cNvSpPr>
            <a:spLocks noGrp="1"/>
          </p:cNvSpPr>
          <p:nvPr>
            <p:ph sz="half" idx="1"/>
          </p:nvPr>
        </p:nvSpPr>
        <p:spPr>
          <a:xfrm>
            <a:off x="308008" y="1658403"/>
            <a:ext cx="11338560" cy="4525963"/>
          </a:xfrm>
        </p:spPr>
        <p:txBody>
          <a:bodyPr/>
          <a:lstStyle/>
          <a:p>
            <a:pPr marL="0" indent="0">
              <a:buNone/>
            </a:pPr>
            <a:r>
              <a:rPr lang="en-AU" sz="2200" dirty="0"/>
              <a:t>You have to be confident that the “seed was planted” when the appointment was booked.</a:t>
            </a:r>
          </a:p>
          <a:p>
            <a:pPr marL="0" indent="0">
              <a:buNone/>
            </a:pPr>
            <a:endParaRPr lang="en-AU" sz="2200" dirty="0"/>
          </a:p>
          <a:p>
            <a:pPr marL="0" indent="0">
              <a:buNone/>
            </a:pPr>
            <a:r>
              <a:rPr lang="en-AU" sz="2200" i="1" dirty="0"/>
              <a:t>“Thanks for coming in today Vicki. As we mentioned on the phone, what we will do today is have more of a chat about your health and wellness goals and then I will show you around the club. If you are happy with everything you see, I’ll be able to show you a great way that you can trade in your 10 day pass and receive lots of membership savings and privileges. Let’s take a seat, I’d love to hear more about you...”.</a:t>
            </a:r>
          </a:p>
          <a:p>
            <a:pPr marL="0" indent="0">
              <a:buNone/>
            </a:pPr>
            <a:endParaRPr lang="en-AU" sz="2200" i="1" dirty="0"/>
          </a:p>
          <a:p>
            <a:pPr marL="0" indent="0">
              <a:buNone/>
            </a:pPr>
            <a:r>
              <a:rPr lang="en-AU" sz="2200" dirty="0"/>
              <a:t>The prospect has now heard about the trade in twice. Perfect!</a:t>
            </a:r>
          </a:p>
          <a:p>
            <a:pPr marL="0" indent="0">
              <a:buNone/>
            </a:pPr>
            <a:endParaRPr lang="en-US" dirty="0"/>
          </a:p>
        </p:txBody>
      </p:sp>
    </p:spTree>
    <p:extLst>
      <p:ext uri="{BB962C8B-B14F-4D97-AF65-F5344CB8AC3E}">
        <p14:creationId xmlns:p14="http://schemas.microsoft.com/office/powerpoint/2010/main" val="2348531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A9DEB5-25C6-9C4D-A2F6-F6C5A3C554A4}"/>
              </a:ext>
            </a:extLst>
          </p:cNvPr>
          <p:cNvSpPr>
            <a:spLocks noGrp="1"/>
          </p:cNvSpPr>
          <p:nvPr>
            <p:ph type="body" sz="quarter" idx="10"/>
          </p:nvPr>
        </p:nvSpPr>
        <p:spPr/>
        <p:txBody>
          <a:bodyPr/>
          <a:lstStyle/>
          <a:p>
            <a:r>
              <a:rPr lang="en-US" b="0" dirty="0"/>
              <a:t>The appointment – needs &amp; tour</a:t>
            </a:r>
          </a:p>
        </p:txBody>
      </p:sp>
      <p:sp>
        <p:nvSpPr>
          <p:cNvPr id="3" name="Content Placeholder 2">
            <a:extLst>
              <a:ext uri="{FF2B5EF4-FFF2-40B4-BE49-F238E27FC236}">
                <a16:creationId xmlns:a16="http://schemas.microsoft.com/office/drawing/2014/main" id="{469C074E-3C2D-8A4F-9BF4-2960A62076A8}"/>
              </a:ext>
            </a:extLst>
          </p:cNvPr>
          <p:cNvSpPr>
            <a:spLocks noGrp="1"/>
          </p:cNvSpPr>
          <p:nvPr>
            <p:ph sz="half" idx="1"/>
          </p:nvPr>
        </p:nvSpPr>
        <p:spPr>
          <a:xfrm>
            <a:off x="356135" y="1166018"/>
            <a:ext cx="6574054" cy="4525963"/>
          </a:xfrm>
        </p:spPr>
        <p:txBody>
          <a:bodyPr/>
          <a:lstStyle/>
          <a:p>
            <a:pPr marL="0" indent="0">
              <a:buNone/>
            </a:pPr>
            <a:endParaRPr lang="en-AU" sz="2200" dirty="0"/>
          </a:p>
          <a:p>
            <a:pPr marL="0" indent="0">
              <a:buNone/>
            </a:pPr>
            <a:r>
              <a:rPr lang="en-AU" sz="2200" dirty="0"/>
              <a:t>Treat everyone with respect for seeking interest in your club and ensure you take the time to do a full needs analysis to see how you can help each woman achieve her goals. </a:t>
            </a:r>
          </a:p>
          <a:p>
            <a:pPr marL="0" indent="0">
              <a:buNone/>
            </a:pPr>
            <a:endParaRPr lang="en-AU" sz="2200" dirty="0"/>
          </a:p>
          <a:p>
            <a:pPr marL="0" indent="0">
              <a:buNone/>
            </a:pPr>
            <a:r>
              <a:rPr lang="en-AU" sz="2200" dirty="0"/>
              <a:t>This part of the process is EXACTLY THE SAME as every other appointment.</a:t>
            </a:r>
          </a:p>
          <a:p>
            <a:pPr marL="0" indent="0">
              <a:buNone/>
            </a:pPr>
            <a:endParaRPr lang="en-AU" sz="2200" dirty="0"/>
          </a:p>
          <a:p>
            <a:pPr marL="0" indent="0">
              <a:buNone/>
            </a:pPr>
            <a:r>
              <a:rPr lang="en-AU" sz="2200" dirty="0"/>
              <a:t>Take the same amount of time as you usually would and don’t cut corners.</a:t>
            </a:r>
          </a:p>
          <a:p>
            <a:pPr marL="0" indent="0">
              <a:buNone/>
            </a:pPr>
            <a:endParaRPr lang="en-AU" sz="2200" dirty="0"/>
          </a:p>
          <a:p>
            <a:pPr marL="0" indent="0">
              <a:buNone/>
            </a:pPr>
            <a:endParaRPr lang="en-US" sz="2200" dirty="0"/>
          </a:p>
        </p:txBody>
      </p:sp>
      <p:pic>
        <p:nvPicPr>
          <p:cNvPr id="6" name="Picture 5">
            <a:extLst>
              <a:ext uri="{FF2B5EF4-FFF2-40B4-BE49-F238E27FC236}">
                <a16:creationId xmlns:a16="http://schemas.microsoft.com/office/drawing/2014/main" id="{545AC621-DE00-3841-AA19-5509C36CF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049" y="0"/>
            <a:ext cx="4840951" cy="6612556"/>
          </a:xfrm>
          <a:prstGeom prst="rect">
            <a:avLst/>
          </a:prstGeom>
        </p:spPr>
      </p:pic>
    </p:spTree>
    <p:extLst>
      <p:ext uri="{BB962C8B-B14F-4D97-AF65-F5344CB8AC3E}">
        <p14:creationId xmlns:p14="http://schemas.microsoft.com/office/powerpoint/2010/main" val="150379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832C9E-CDFA-EF44-9599-28092115982E}"/>
              </a:ext>
            </a:extLst>
          </p:cNvPr>
          <p:cNvSpPr>
            <a:spLocks noGrp="1"/>
          </p:cNvSpPr>
          <p:nvPr>
            <p:ph type="body" sz="quarter" idx="10"/>
          </p:nvPr>
        </p:nvSpPr>
        <p:spPr/>
        <p:txBody>
          <a:bodyPr/>
          <a:lstStyle/>
          <a:p>
            <a:r>
              <a:rPr lang="en-US" sz="3600" b="0" dirty="0"/>
              <a:t>The appointment – on the way back to the members lounge</a:t>
            </a:r>
          </a:p>
        </p:txBody>
      </p:sp>
      <p:sp>
        <p:nvSpPr>
          <p:cNvPr id="3" name="Content Placeholder 2">
            <a:extLst>
              <a:ext uri="{FF2B5EF4-FFF2-40B4-BE49-F238E27FC236}">
                <a16:creationId xmlns:a16="http://schemas.microsoft.com/office/drawing/2014/main" id="{9F088F36-45FE-5A44-BBEE-C4E1FE75C7E3}"/>
              </a:ext>
            </a:extLst>
          </p:cNvPr>
          <p:cNvSpPr>
            <a:spLocks noGrp="1"/>
          </p:cNvSpPr>
          <p:nvPr>
            <p:ph sz="half" idx="1"/>
          </p:nvPr>
        </p:nvSpPr>
        <p:spPr>
          <a:xfrm>
            <a:off x="340093" y="1388896"/>
            <a:ext cx="11383478" cy="4525963"/>
          </a:xfrm>
        </p:spPr>
        <p:txBody>
          <a:bodyPr/>
          <a:lstStyle/>
          <a:p>
            <a:pPr marL="0" indent="0">
              <a:buNone/>
            </a:pPr>
            <a:r>
              <a:rPr lang="en-US" sz="2200" dirty="0"/>
              <a:t>What do you think of the club?</a:t>
            </a:r>
          </a:p>
          <a:p>
            <a:pPr marL="0" indent="0">
              <a:buNone/>
            </a:pPr>
            <a:r>
              <a:rPr lang="en-US" sz="2200" dirty="0"/>
              <a:t>Can you see yourself working out here?</a:t>
            </a:r>
          </a:p>
          <a:p>
            <a:pPr marL="0" indent="0">
              <a:buNone/>
            </a:pPr>
            <a:r>
              <a:rPr lang="en-US" sz="2200" dirty="0"/>
              <a:t>Does it have everything that you are looking for?</a:t>
            </a:r>
          </a:p>
          <a:p>
            <a:pPr marL="0" indent="0">
              <a:buNone/>
            </a:pPr>
            <a:endParaRPr lang="en-US" sz="2200" dirty="0"/>
          </a:p>
          <a:p>
            <a:pPr marL="0" indent="0">
              <a:buNone/>
            </a:pPr>
            <a:r>
              <a:rPr lang="en-US" sz="2200" i="1" dirty="0"/>
              <a:t>“Fantastic, well come and take a seat and I’ll show you through the trade in option and help you get started….”</a:t>
            </a:r>
          </a:p>
        </p:txBody>
      </p:sp>
      <p:pic>
        <p:nvPicPr>
          <p:cNvPr id="5" name="Picture 4">
            <a:extLst>
              <a:ext uri="{FF2B5EF4-FFF2-40B4-BE49-F238E27FC236}">
                <a16:creationId xmlns:a16="http://schemas.microsoft.com/office/drawing/2014/main" id="{E49890AA-E74F-C44C-997F-EE7951893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879" y="3525355"/>
            <a:ext cx="4850597" cy="3015012"/>
          </a:xfrm>
          <a:prstGeom prst="rect">
            <a:avLst/>
          </a:prstGeom>
        </p:spPr>
      </p:pic>
    </p:spTree>
    <p:extLst>
      <p:ext uri="{BB962C8B-B14F-4D97-AF65-F5344CB8AC3E}">
        <p14:creationId xmlns:p14="http://schemas.microsoft.com/office/powerpoint/2010/main" val="381300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F710AC-3101-AC44-9724-1165C36E4CF6}"/>
              </a:ext>
            </a:extLst>
          </p:cNvPr>
          <p:cNvSpPr>
            <a:spLocks noGrp="1"/>
          </p:cNvSpPr>
          <p:nvPr>
            <p:ph type="body" sz="quarter" idx="10"/>
          </p:nvPr>
        </p:nvSpPr>
        <p:spPr/>
        <p:txBody>
          <a:bodyPr/>
          <a:lstStyle/>
          <a:p>
            <a:r>
              <a:rPr lang="en-US" b="0" dirty="0"/>
              <a:t>In November</a:t>
            </a:r>
          </a:p>
        </p:txBody>
      </p:sp>
      <p:sp>
        <p:nvSpPr>
          <p:cNvPr id="3" name="Content Placeholder 2">
            <a:extLst>
              <a:ext uri="{FF2B5EF4-FFF2-40B4-BE49-F238E27FC236}">
                <a16:creationId xmlns:a16="http://schemas.microsoft.com/office/drawing/2014/main" id="{23E086C4-08FA-8041-9BA7-B86E169C9D9B}"/>
              </a:ext>
            </a:extLst>
          </p:cNvPr>
          <p:cNvSpPr>
            <a:spLocks noGrp="1"/>
          </p:cNvSpPr>
          <p:nvPr>
            <p:ph sz="half" idx="1"/>
          </p:nvPr>
        </p:nvSpPr>
        <p:spPr>
          <a:xfrm>
            <a:off x="154004" y="1166018"/>
            <a:ext cx="12037996" cy="4525963"/>
          </a:xfrm>
        </p:spPr>
        <p:txBody>
          <a:bodyPr/>
          <a:lstStyle/>
          <a:p>
            <a:pPr marL="0" indent="0">
              <a:buNone/>
            </a:pPr>
            <a:endParaRPr lang="en-US" sz="2200" dirty="0"/>
          </a:p>
          <a:p>
            <a:pPr marL="0" indent="0">
              <a:buNone/>
            </a:pPr>
            <a:r>
              <a:rPr lang="en-US" sz="2200" dirty="0"/>
              <a:t>Fernwood are joining forces with Ovarian Cancer Australia (OCA). National promotions of the $10 for 10 day trial pass commence on October 22</a:t>
            </a:r>
            <a:r>
              <a:rPr lang="en-US" sz="2200" baseline="30000" dirty="0"/>
              <a:t>nd</a:t>
            </a:r>
            <a:r>
              <a:rPr lang="en-US" sz="2200" dirty="0"/>
              <a:t>.</a:t>
            </a:r>
            <a:endParaRPr lang="en-US" dirty="0"/>
          </a:p>
          <a:p>
            <a:pPr marL="0" indent="0">
              <a:buNone/>
            </a:pPr>
            <a:endParaRPr lang="en-US" dirty="0"/>
          </a:p>
        </p:txBody>
      </p:sp>
      <p:pic>
        <p:nvPicPr>
          <p:cNvPr id="13" name="Picture 12">
            <a:extLst>
              <a:ext uri="{FF2B5EF4-FFF2-40B4-BE49-F238E27FC236}">
                <a16:creationId xmlns:a16="http://schemas.microsoft.com/office/drawing/2014/main" id="{500F9AB6-A7D4-1449-8907-8D6455525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844" y="2731103"/>
            <a:ext cx="6845300" cy="3340100"/>
          </a:xfrm>
          <a:prstGeom prst="rect">
            <a:avLst/>
          </a:prstGeom>
        </p:spPr>
      </p:pic>
    </p:spTree>
    <p:extLst>
      <p:ext uri="{BB962C8B-B14F-4D97-AF65-F5344CB8AC3E}">
        <p14:creationId xmlns:p14="http://schemas.microsoft.com/office/powerpoint/2010/main" val="1076176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8B18AE-F05E-5741-8543-38D51DC9AFDD}"/>
              </a:ext>
            </a:extLst>
          </p:cNvPr>
          <p:cNvSpPr>
            <a:spLocks noGrp="1"/>
          </p:cNvSpPr>
          <p:nvPr>
            <p:ph type="body" sz="quarter" idx="10"/>
          </p:nvPr>
        </p:nvSpPr>
        <p:spPr/>
        <p:txBody>
          <a:bodyPr/>
          <a:lstStyle/>
          <a:p>
            <a:endParaRPr lang="en-US" b="0" dirty="0"/>
          </a:p>
          <a:p>
            <a:r>
              <a:rPr lang="en-US" b="0" dirty="0"/>
              <a:t>Price preso - What is your clubs trade in offer?</a:t>
            </a:r>
          </a:p>
          <a:p>
            <a:endParaRPr lang="en-US" dirty="0"/>
          </a:p>
        </p:txBody>
      </p:sp>
      <p:pic>
        <p:nvPicPr>
          <p:cNvPr id="7" name="Picture 6">
            <a:extLst>
              <a:ext uri="{FF2B5EF4-FFF2-40B4-BE49-F238E27FC236}">
                <a16:creationId xmlns:a16="http://schemas.microsoft.com/office/drawing/2014/main" id="{644A4B73-D0CF-F246-92D6-FB44104BD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029" y="1255293"/>
            <a:ext cx="3493971" cy="4938537"/>
          </a:xfrm>
          <a:prstGeom prst="rect">
            <a:avLst/>
          </a:prstGeom>
        </p:spPr>
      </p:pic>
      <p:sp>
        <p:nvSpPr>
          <p:cNvPr id="9" name="Content Placeholder 8">
            <a:extLst>
              <a:ext uri="{FF2B5EF4-FFF2-40B4-BE49-F238E27FC236}">
                <a16:creationId xmlns:a16="http://schemas.microsoft.com/office/drawing/2014/main" id="{64669654-8B20-C240-A4C9-04330764D7EC}"/>
              </a:ext>
            </a:extLst>
          </p:cNvPr>
          <p:cNvSpPr>
            <a:spLocks noGrp="1"/>
          </p:cNvSpPr>
          <p:nvPr>
            <p:ph sz="half" idx="1"/>
          </p:nvPr>
        </p:nvSpPr>
        <p:spPr>
          <a:xfrm>
            <a:off x="125129" y="1163880"/>
            <a:ext cx="10876547" cy="5121365"/>
          </a:xfrm>
        </p:spPr>
        <p:txBody>
          <a:bodyPr/>
          <a:lstStyle/>
          <a:p>
            <a:pPr marL="0" indent="0">
              <a:buNone/>
            </a:pPr>
            <a:r>
              <a:rPr lang="en-US" sz="2000" dirty="0"/>
              <a:t>Will you use a price presentation card, hand write at POS or simply talk through the</a:t>
            </a:r>
          </a:p>
          <a:p>
            <a:pPr marL="0" indent="0">
              <a:buNone/>
            </a:pPr>
            <a:r>
              <a:rPr lang="en-US" sz="2000" dirty="0"/>
              <a:t>trade in? Whichever is your preferred option make sure that all team members are </a:t>
            </a:r>
          </a:p>
          <a:p>
            <a:pPr marL="0" indent="0">
              <a:buNone/>
            </a:pPr>
            <a:r>
              <a:rPr lang="en-US" sz="2000" dirty="0"/>
              <a:t>clear on the offering. Roleplay, roleplay, roleplay.</a:t>
            </a:r>
          </a:p>
          <a:p>
            <a:pPr marL="0" indent="0">
              <a:buNone/>
            </a:pPr>
            <a:endParaRPr lang="en-US" sz="2000" dirty="0"/>
          </a:p>
          <a:p>
            <a:pPr marL="0" indent="0">
              <a:buNone/>
            </a:pPr>
            <a:r>
              <a:rPr lang="en-US" sz="2000" dirty="0"/>
              <a:t>Make sure your trade in offer is congruent with your clubs business objectives.</a:t>
            </a:r>
          </a:p>
          <a:p>
            <a:pPr marL="0" indent="0">
              <a:buNone/>
            </a:pPr>
            <a:r>
              <a:rPr lang="en-US" sz="2000" dirty="0"/>
              <a:t>If you wish to increase FIIT 30 absorption, perhaps include that.</a:t>
            </a:r>
          </a:p>
          <a:p>
            <a:pPr marL="0" indent="0">
              <a:buNone/>
            </a:pPr>
            <a:r>
              <a:rPr lang="en-US" sz="2000" dirty="0"/>
              <a:t>If you want to promote your infrared sauna, perhaps add that.</a:t>
            </a:r>
          </a:p>
          <a:p>
            <a:pPr marL="0" indent="0">
              <a:buNone/>
            </a:pPr>
            <a:r>
              <a:rPr lang="en-US" sz="2000" dirty="0"/>
              <a:t>What products or services can you include that are desirable but </a:t>
            </a:r>
          </a:p>
          <a:p>
            <a:pPr marL="0" indent="0">
              <a:buNone/>
            </a:pPr>
            <a:r>
              <a:rPr lang="en-US" sz="2000" dirty="0"/>
              <a:t>low cost to the business? </a:t>
            </a:r>
          </a:p>
          <a:p>
            <a:pPr marL="0" indent="0">
              <a:buNone/>
            </a:pPr>
            <a:endParaRPr lang="en-US" sz="2000" dirty="0"/>
          </a:p>
          <a:p>
            <a:pPr marL="0" indent="0">
              <a:buNone/>
            </a:pPr>
            <a:r>
              <a:rPr lang="en-US" sz="2000" dirty="0"/>
              <a:t>Be sure to tie in the prospects goals to your close. “I know it’s important for you</a:t>
            </a:r>
          </a:p>
          <a:p>
            <a:pPr marL="0" indent="0">
              <a:buNone/>
            </a:pPr>
            <a:r>
              <a:rPr lang="en-US" sz="2000" dirty="0"/>
              <a:t>to lose the 5 kg’s you’ve gained this year so I recommend you trade in your </a:t>
            </a:r>
          </a:p>
          <a:p>
            <a:pPr marL="0" indent="0">
              <a:buNone/>
            </a:pPr>
            <a:r>
              <a:rPr lang="en-US" sz="2000" dirty="0"/>
              <a:t>pass on our 12 month minimum term membership. Here is how it works..” </a:t>
            </a:r>
          </a:p>
          <a:p>
            <a:pPr marL="0" indent="0">
              <a:buNone/>
            </a:pPr>
            <a:r>
              <a:rPr lang="en-US" sz="2000" dirty="0"/>
              <a:t>Use the urgency of TODAY ONLY.</a:t>
            </a:r>
          </a:p>
          <a:p>
            <a:pPr marL="0" indent="0">
              <a:buNone/>
            </a:pPr>
            <a:r>
              <a:rPr lang="en-US" sz="2000" b="1" dirty="0"/>
              <a:t>The close is about the woman sitting in front of you, not the pass.</a:t>
            </a:r>
          </a:p>
          <a:p>
            <a:pPr marL="0" indent="0">
              <a:buNone/>
            </a:pPr>
            <a:endParaRPr lang="en-US" sz="2000" b="1" dirty="0"/>
          </a:p>
          <a:p>
            <a:pPr marL="0" indent="0">
              <a:buNone/>
            </a:pPr>
            <a:endParaRPr lang="en-US" dirty="0"/>
          </a:p>
        </p:txBody>
      </p:sp>
    </p:spTree>
    <p:extLst>
      <p:ext uri="{BB962C8B-B14F-4D97-AF65-F5344CB8AC3E}">
        <p14:creationId xmlns:p14="http://schemas.microsoft.com/office/powerpoint/2010/main" val="4124097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85586B-B60D-2449-9421-A12777FA8719}"/>
              </a:ext>
            </a:extLst>
          </p:cNvPr>
          <p:cNvSpPr>
            <a:spLocks noGrp="1"/>
          </p:cNvSpPr>
          <p:nvPr>
            <p:ph type="body" sz="quarter" idx="10"/>
          </p:nvPr>
        </p:nvSpPr>
        <p:spPr/>
        <p:txBody>
          <a:bodyPr/>
          <a:lstStyle/>
          <a:p>
            <a:endParaRPr lang="en-US" altLang="en-US" dirty="0">
              <a:latin typeface="Gotham"/>
            </a:endParaRPr>
          </a:p>
          <a:p>
            <a:r>
              <a:rPr lang="en-US" altLang="en-US" b="0" dirty="0">
                <a:latin typeface="Gotham"/>
              </a:rPr>
              <a:t>Language for the OCA $10 for 10 day pass...</a:t>
            </a:r>
          </a:p>
          <a:p>
            <a:endParaRPr lang="en-US" dirty="0"/>
          </a:p>
        </p:txBody>
      </p:sp>
      <p:sp>
        <p:nvSpPr>
          <p:cNvPr id="3" name="Content Placeholder 2">
            <a:extLst>
              <a:ext uri="{FF2B5EF4-FFF2-40B4-BE49-F238E27FC236}">
                <a16:creationId xmlns:a16="http://schemas.microsoft.com/office/drawing/2014/main" id="{094CBEAB-190F-5D46-968E-5AE40760F7B2}"/>
              </a:ext>
            </a:extLst>
          </p:cNvPr>
          <p:cNvSpPr>
            <a:spLocks noGrp="1"/>
          </p:cNvSpPr>
          <p:nvPr>
            <p:ph sz="half" idx="1"/>
          </p:nvPr>
        </p:nvSpPr>
        <p:spPr/>
        <p:txBody>
          <a:bodyPr/>
          <a:lstStyle/>
          <a:p>
            <a:pPr marL="0" indent="0">
              <a:buNone/>
            </a:pPr>
            <a:endParaRPr lang="en-US" altLang="en-US" sz="2200" dirty="0">
              <a:latin typeface="Gotham"/>
            </a:endParaRPr>
          </a:p>
          <a:p>
            <a:pPr marL="0" indent="0">
              <a:buNone/>
            </a:pPr>
            <a:r>
              <a:rPr lang="en-US" altLang="en-US" sz="2200" i="1" dirty="0">
                <a:solidFill>
                  <a:srgbClr val="EA0089"/>
                </a:solidFill>
                <a:latin typeface="Gotham"/>
              </a:rPr>
              <a:t>“The $10 paid for your 10-day pass is a 100% donation to OCA, we are aiming to raise $50K for OCA this month and you are now an important part of this! In addition to this fundraising support, I have a special offer for you today from Fernwood to thank you for supporting our partnership with OCA. If you choose to “trade in your 10-day voucher today...”</a:t>
            </a:r>
            <a:endParaRPr lang="en-US" sz="2200" dirty="0"/>
          </a:p>
          <a:p>
            <a:pPr marL="0" indent="0">
              <a:buNone/>
            </a:pPr>
            <a:endParaRPr lang="en-US" dirty="0"/>
          </a:p>
        </p:txBody>
      </p:sp>
      <p:pic>
        <p:nvPicPr>
          <p:cNvPr id="7" name="Picture 6">
            <a:extLst>
              <a:ext uri="{FF2B5EF4-FFF2-40B4-BE49-F238E27FC236}">
                <a16:creationId xmlns:a16="http://schemas.microsoft.com/office/drawing/2014/main" id="{7BAD906D-659E-4943-AF17-5DF1B900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150" y="3603750"/>
            <a:ext cx="8013700" cy="2400300"/>
          </a:xfrm>
          <a:prstGeom prst="rect">
            <a:avLst/>
          </a:prstGeom>
        </p:spPr>
      </p:pic>
    </p:spTree>
    <p:extLst>
      <p:ext uri="{BB962C8B-B14F-4D97-AF65-F5344CB8AC3E}">
        <p14:creationId xmlns:p14="http://schemas.microsoft.com/office/powerpoint/2010/main" val="4205940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5C207C-2993-3444-9467-274FA5B0B796}"/>
              </a:ext>
            </a:extLst>
          </p:cNvPr>
          <p:cNvSpPr>
            <a:spLocks noGrp="1"/>
          </p:cNvSpPr>
          <p:nvPr>
            <p:ph type="body" sz="quarter" idx="10"/>
          </p:nvPr>
        </p:nvSpPr>
        <p:spPr/>
        <p:txBody>
          <a:bodyPr/>
          <a:lstStyle/>
          <a:p>
            <a:r>
              <a:rPr lang="en-US" b="0" dirty="0"/>
              <a:t>Make your trade in too good to refuse!</a:t>
            </a:r>
          </a:p>
        </p:txBody>
      </p:sp>
      <p:sp>
        <p:nvSpPr>
          <p:cNvPr id="3" name="Content Placeholder 2">
            <a:extLst>
              <a:ext uri="{FF2B5EF4-FFF2-40B4-BE49-F238E27FC236}">
                <a16:creationId xmlns:a16="http://schemas.microsoft.com/office/drawing/2014/main" id="{7504783B-C4A9-214C-91DC-98F721E5AC88}"/>
              </a:ext>
            </a:extLst>
          </p:cNvPr>
          <p:cNvSpPr>
            <a:spLocks noGrp="1"/>
          </p:cNvSpPr>
          <p:nvPr>
            <p:ph sz="half" idx="1"/>
          </p:nvPr>
        </p:nvSpPr>
        <p:spPr>
          <a:xfrm>
            <a:off x="336884" y="1166018"/>
            <a:ext cx="11173972" cy="4869022"/>
          </a:xfrm>
        </p:spPr>
        <p:txBody>
          <a:bodyPr/>
          <a:lstStyle/>
          <a:p>
            <a:pPr marL="0" indent="0">
              <a:buNone/>
            </a:pPr>
            <a:endParaRPr lang="en-US" altLang="en-US" sz="2200" dirty="0">
              <a:latin typeface="Gotham"/>
            </a:endParaRPr>
          </a:p>
          <a:p>
            <a:pPr marL="0" indent="0">
              <a:buNone/>
            </a:pPr>
            <a:r>
              <a:rPr lang="en-US" altLang="en-US" sz="2200" dirty="0">
                <a:latin typeface="Gotham"/>
              </a:rPr>
              <a:t>There is a lot more to be gained than lost.</a:t>
            </a:r>
          </a:p>
          <a:p>
            <a:pPr marL="0" indent="0">
              <a:buNone/>
            </a:pPr>
            <a:endParaRPr lang="en-US" altLang="en-US" sz="2200" dirty="0">
              <a:latin typeface="Gotham"/>
            </a:endParaRPr>
          </a:p>
          <a:p>
            <a:pPr marL="0" indent="0">
              <a:buNone/>
            </a:pPr>
            <a:r>
              <a:rPr lang="en-US" altLang="en-US" sz="2200" dirty="0">
                <a:latin typeface="Gotham"/>
              </a:rPr>
              <a:t>If you don’t trade in at POS, you have now dropped to a 10 – 15% chance of converting this woman to a membership. Knowing this makes a big difference.</a:t>
            </a:r>
          </a:p>
          <a:p>
            <a:pPr marL="0" indent="0">
              <a:buNone/>
            </a:pPr>
            <a:endParaRPr lang="en-US" altLang="en-US" sz="2200" dirty="0">
              <a:latin typeface="Gotham"/>
            </a:endParaRPr>
          </a:p>
          <a:p>
            <a:pPr marL="0" indent="0">
              <a:buNone/>
            </a:pPr>
            <a:r>
              <a:rPr lang="en-US" altLang="en-US" sz="2200" dirty="0">
                <a:latin typeface="Gotham"/>
              </a:rPr>
              <a:t>Trade in offers will differ from club to club and will change from time to time in line with seasons, business objectives and marketing. </a:t>
            </a:r>
          </a:p>
          <a:p>
            <a:pPr marL="0" indent="0">
              <a:buNone/>
            </a:pPr>
            <a:endParaRPr lang="en-US" altLang="en-US" sz="2200" dirty="0">
              <a:latin typeface="Gotham"/>
            </a:endParaRPr>
          </a:p>
          <a:p>
            <a:pPr marL="0" indent="0">
              <a:buNone/>
            </a:pPr>
            <a:r>
              <a:rPr lang="en-US" altLang="en-US" sz="2200" dirty="0">
                <a:latin typeface="Gotham"/>
              </a:rPr>
              <a:t>The goal is to add as much value as possible to your trade in, so it is by far the most attractive option. Much more attractive than commencing a short trial.</a:t>
            </a:r>
          </a:p>
          <a:p>
            <a:pPr marL="0" indent="0">
              <a:buNone/>
            </a:pPr>
            <a:endParaRPr lang="en-US" altLang="en-US" sz="2200" dirty="0">
              <a:latin typeface="Gotham"/>
            </a:endParaRPr>
          </a:p>
          <a:p>
            <a:pPr marL="0" indent="0">
              <a:buNone/>
            </a:pPr>
            <a:endParaRPr lang="en-US" altLang="en-US" sz="2200" dirty="0">
              <a:latin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4137463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E37FA1-9355-DF41-B1A7-932CE05850E3}"/>
              </a:ext>
            </a:extLst>
          </p:cNvPr>
          <p:cNvSpPr>
            <a:spLocks noGrp="1"/>
          </p:cNvSpPr>
          <p:nvPr>
            <p:ph type="body" sz="quarter" idx="10"/>
          </p:nvPr>
        </p:nvSpPr>
        <p:spPr/>
        <p:txBody>
          <a:bodyPr/>
          <a:lstStyle/>
          <a:p>
            <a:r>
              <a:rPr lang="en-US" b="0" dirty="0"/>
              <a:t>Trade in success</a:t>
            </a:r>
          </a:p>
        </p:txBody>
      </p:sp>
      <p:sp>
        <p:nvSpPr>
          <p:cNvPr id="3" name="Content Placeholder 2">
            <a:extLst>
              <a:ext uri="{FF2B5EF4-FFF2-40B4-BE49-F238E27FC236}">
                <a16:creationId xmlns:a16="http://schemas.microsoft.com/office/drawing/2014/main" id="{B37DBF4D-3901-5942-9243-501D95C1E27E}"/>
              </a:ext>
            </a:extLst>
          </p:cNvPr>
          <p:cNvSpPr>
            <a:spLocks noGrp="1"/>
          </p:cNvSpPr>
          <p:nvPr>
            <p:ph sz="half" idx="1"/>
          </p:nvPr>
        </p:nvSpPr>
        <p:spPr>
          <a:xfrm>
            <a:off x="298383" y="1340769"/>
            <a:ext cx="11270225" cy="4525963"/>
          </a:xfrm>
        </p:spPr>
        <p:txBody>
          <a:bodyPr/>
          <a:lstStyle/>
          <a:p>
            <a:pPr marL="0" indent="0">
              <a:buNone/>
            </a:pPr>
            <a:r>
              <a:rPr lang="en-US" sz="2200" dirty="0"/>
              <a:t>Don’t forget referrals </a:t>
            </a:r>
            <a:r>
              <a:rPr lang="en-US" sz="2200" dirty="0">
                <a:sym typeface="Wingdings" pitchFamily="2" charset="2"/>
              </a:rPr>
              <a:t></a:t>
            </a:r>
          </a:p>
          <a:p>
            <a:pPr marL="0" indent="0">
              <a:buNone/>
            </a:pPr>
            <a:r>
              <a:rPr lang="en-US" sz="2200" dirty="0"/>
              <a:t>Hand the pass over to a friend now you are a member? Free 7 day passes for friends? </a:t>
            </a:r>
          </a:p>
          <a:p>
            <a:pPr marL="0" indent="0">
              <a:buNone/>
            </a:pPr>
            <a:r>
              <a:rPr lang="en-US" sz="2200" dirty="0"/>
              <a:t>Double the OCA donation when you refer a friend? </a:t>
            </a:r>
          </a:p>
          <a:p>
            <a:pPr marL="0" indent="0">
              <a:buNone/>
            </a:pPr>
            <a:endParaRPr lang="en-US" sz="2200" dirty="0"/>
          </a:p>
        </p:txBody>
      </p:sp>
      <p:pic>
        <p:nvPicPr>
          <p:cNvPr id="5" name="Picture 4">
            <a:extLst>
              <a:ext uri="{FF2B5EF4-FFF2-40B4-BE49-F238E27FC236}">
                <a16:creationId xmlns:a16="http://schemas.microsoft.com/office/drawing/2014/main" id="{9A71903F-8795-FD4C-8426-AE2E3386B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81" y="2742342"/>
            <a:ext cx="6642038" cy="3412423"/>
          </a:xfrm>
          <a:prstGeom prst="rect">
            <a:avLst/>
          </a:prstGeom>
        </p:spPr>
      </p:pic>
    </p:spTree>
    <p:extLst>
      <p:ext uri="{BB962C8B-B14F-4D97-AF65-F5344CB8AC3E}">
        <p14:creationId xmlns:p14="http://schemas.microsoft.com/office/powerpoint/2010/main" val="787944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89B282-F0E2-4D4F-A950-F3A015C1A85D}"/>
              </a:ext>
            </a:extLst>
          </p:cNvPr>
          <p:cNvSpPr>
            <a:spLocks noGrp="1"/>
          </p:cNvSpPr>
          <p:nvPr>
            <p:ph type="body" sz="quarter" idx="10"/>
          </p:nvPr>
        </p:nvSpPr>
        <p:spPr/>
        <p:txBody>
          <a:bodyPr/>
          <a:lstStyle/>
          <a:p>
            <a:r>
              <a:rPr lang="en-US" b="0" dirty="0"/>
              <a:t>Trial passes without an appointment.</a:t>
            </a:r>
          </a:p>
        </p:txBody>
      </p:sp>
      <p:sp>
        <p:nvSpPr>
          <p:cNvPr id="3" name="Content Placeholder 2">
            <a:extLst>
              <a:ext uri="{FF2B5EF4-FFF2-40B4-BE49-F238E27FC236}">
                <a16:creationId xmlns:a16="http://schemas.microsoft.com/office/drawing/2014/main" id="{8FA1FCB6-F40F-1F4B-A39E-B6A0357C0A2C}"/>
              </a:ext>
            </a:extLst>
          </p:cNvPr>
          <p:cNvSpPr>
            <a:spLocks noGrp="1"/>
          </p:cNvSpPr>
          <p:nvPr>
            <p:ph sz="half" idx="1"/>
          </p:nvPr>
        </p:nvSpPr>
        <p:spPr>
          <a:xfrm>
            <a:off x="407469" y="1052736"/>
            <a:ext cx="10959008" cy="4525963"/>
          </a:xfrm>
        </p:spPr>
        <p:txBody>
          <a:bodyPr/>
          <a:lstStyle/>
          <a:p>
            <a:pPr marL="0" indent="0">
              <a:buNone/>
            </a:pPr>
            <a:r>
              <a:rPr lang="en-US" sz="2100" dirty="0"/>
              <a:t>Whilst it is certainly preference to attach an appointment to every trial pass, it may occur that women simply come in with the pass without an appointment.</a:t>
            </a:r>
          </a:p>
          <a:p>
            <a:pPr marL="0" indent="0">
              <a:buNone/>
            </a:pPr>
            <a:endParaRPr lang="en-US" sz="2100" dirty="0"/>
          </a:p>
          <a:p>
            <a:pPr marL="0" indent="0">
              <a:buNone/>
            </a:pPr>
            <a:r>
              <a:rPr lang="en-US" sz="2100" dirty="0"/>
              <a:t>Treat EVERY walk in like Gold!!</a:t>
            </a:r>
          </a:p>
          <a:p>
            <a:pPr marL="0" indent="0">
              <a:buNone/>
            </a:pPr>
            <a:endParaRPr lang="en-US" sz="2100" dirty="0"/>
          </a:p>
          <a:p>
            <a:pPr marL="0" indent="0">
              <a:buNone/>
            </a:pPr>
            <a:r>
              <a:rPr lang="en-US" sz="2100" dirty="0"/>
              <a:t>If this happens often, try and back track where the passes are coming from and implement a process to ensure appointments can be booked.</a:t>
            </a:r>
          </a:p>
          <a:p>
            <a:pPr marL="0" indent="0">
              <a:buNone/>
            </a:pPr>
            <a:r>
              <a:rPr lang="en-US" sz="2100" dirty="0"/>
              <a:t>Did you give out passes without a call to action? Easy fix.</a:t>
            </a:r>
          </a:p>
          <a:p>
            <a:pPr marL="0" indent="0">
              <a:buNone/>
            </a:pPr>
            <a:r>
              <a:rPr lang="en-US" sz="2100" dirty="0"/>
              <a:t>Are your members giving out passes and not letting their friends know to book first? Easy fix.</a:t>
            </a:r>
          </a:p>
          <a:p>
            <a:pPr marL="0" indent="0">
              <a:buNone/>
            </a:pPr>
            <a:endParaRPr lang="en-US" sz="2100" dirty="0"/>
          </a:p>
          <a:p>
            <a:pPr marL="0" indent="0">
              <a:buNone/>
            </a:pPr>
            <a:r>
              <a:rPr lang="en-US" sz="2100" dirty="0"/>
              <a:t>Try to minimize the amount of passes coming in without appointment. </a:t>
            </a:r>
          </a:p>
          <a:p>
            <a:pPr marL="0" indent="0">
              <a:buNone/>
            </a:pPr>
            <a:r>
              <a:rPr lang="en-US" sz="2100" dirty="0"/>
              <a:t>Rather, try to maximize the amount of passes coming in WITH appointments.</a:t>
            </a:r>
          </a:p>
          <a:p>
            <a:pPr marL="0" indent="0">
              <a:buNone/>
            </a:pPr>
            <a:endParaRPr lang="en-US" sz="2100" dirty="0"/>
          </a:p>
          <a:p>
            <a:pPr marL="0" indent="0">
              <a:buNone/>
            </a:pPr>
            <a:r>
              <a:rPr lang="en-US" sz="2100" dirty="0"/>
              <a:t>It is in your best interest to NOT activate any passes until the woman has completed a needs analysis/tour/trade in price preso</a:t>
            </a:r>
          </a:p>
          <a:p>
            <a:pPr marL="0" indent="0">
              <a:buNone/>
            </a:pPr>
            <a:endParaRPr lang="en-US" sz="2200" dirty="0"/>
          </a:p>
          <a:p>
            <a:pPr marL="0" indent="0">
              <a:buNone/>
            </a:pPr>
            <a:endParaRPr lang="en-US" dirty="0"/>
          </a:p>
        </p:txBody>
      </p:sp>
    </p:spTree>
    <p:extLst>
      <p:ext uri="{BB962C8B-B14F-4D97-AF65-F5344CB8AC3E}">
        <p14:creationId xmlns:p14="http://schemas.microsoft.com/office/powerpoint/2010/main" val="4142369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379D5D-3FC5-304F-9871-36C81F643F01}"/>
              </a:ext>
            </a:extLst>
          </p:cNvPr>
          <p:cNvSpPr>
            <a:spLocks noGrp="1"/>
          </p:cNvSpPr>
          <p:nvPr>
            <p:ph type="body" sz="quarter" idx="10"/>
          </p:nvPr>
        </p:nvSpPr>
        <p:spPr/>
        <p:txBody>
          <a:bodyPr/>
          <a:lstStyle/>
          <a:p>
            <a:endParaRPr lang="en-US" b="0" dirty="0"/>
          </a:p>
          <a:p>
            <a:r>
              <a:rPr lang="en-US" b="0" dirty="0"/>
              <a:t>Trial passes without an appointment.</a:t>
            </a:r>
          </a:p>
          <a:p>
            <a:endParaRPr lang="en-US" b="0" dirty="0"/>
          </a:p>
        </p:txBody>
      </p:sp>
      <p:sp>
        <p:nvSpPr>
          <p:cNvPr id="3" name="Content Placeholder 2">
            <a:extLst>
              <a:ext uri="{FF2B5EF4-FFF2-40B4-BE49-F238E27FC236}">
                <a16:creationId xmlns:a16="http://schemas.microsoft.com/office/drawing/2014/main" id="{85D163AB-1CE1-C04B-B0D4-BFFD1E4B6A9B}"/>
              </a:ext>
            </a:extLst>
          </p:cNvPr>
          <p:cNvSpPr>
            <a:spLocks noGrp="1"/>
          </p:cNvSpPr>
          <p:nvPr>
            <p:ph sz="half" idx="1"/>
          </p:nvPr>
        </p:nvSpPr>
        <p:spPr>
          <a:xfrm>
            <a:off x="182882" y="1158614"/>
            <a:ext cx="11289475" cy="5223661"/>
          </a:xfrm>
        </p:spPr>
        <p:txBody>
          <a:bodyPr/>
          <a:lstStyle/>
          <a:p>
            <a:pPr marL="0" indent="0">
              <a:buNone/>
            </a:pPr>
            <a:r>
              <a:rPr lang="en-US" sz="2100" dirty="0"/>
              <a:t>Do not get in to the habit of activating a passes without an appointment.</a:t>
            </a:r>
          </a:p>
          <a:p>
            <a:pPr marL="0" indent="0">
              <a:buNone/>
            </a:pPr>
            <a:r>
              <a:rPr lang="en-US" sz="2100" dirty="0"/>
              <a:t>Give them a WOW experience but don’t activate the pass.</a:t>
            </a:r>
          </a:p>
          <a:p>
            <a:pPr marL="0" indent="0">
              <a:buNone/>
            </a:pPr>
            <a:endParaRPr lang="en-US" sz="2100" dirty="0"/>
          </a:p>
          <a:p>
            <a:pPr marL="0" indent="0">
              <a:buNone/>
            </a:pPr>
            <a:r>
              <a:rPr lang="en-US" sz="2100" dirty="0"/>
              <a:t>“Thanks so much for coming in today Lisa. I see you’ve have purchased the $10 pass and would like to do the spinning class in 5 minutes. As I don’t have anybody available to show you around right now  and the class is in just a few minutes, here’s what we’ll do…</a:t>
            </a:r>
          </a:p>
          <a:p>
            <a:pPr marL="0" indent="0">
              <a:buNone/>
            </a:pPr>
            <a:r>
              <a:rPr lang="en-US" sz="2100" dirty="0"/>
              <a:t>I’ll get you to fill in a health screen and I will let you do a COMPLIMENTARY WORKOUT today. </a:t>
            </a:r>
          </a:p>
          <a:p>
            <a:pPr marL="0" indent="0">
              <a:buNone/>
            </a:pPr>
            <a:r>
              <a:rPr lang="en-US" sz="2100" dirty="0"/>
              <a:t>I wont activate your 10 day trial because if I do you will lose all of the savings that are attached to the pass. I will make a time for you to meet with a membership consultant and they can explain how our trade in offer works and how you can save over $400. Will a morning, afternoon or evening suit you best?”</a:t>
            </a:r>
          </a:p>
          <a:p>
            <a:pPr marL="0" indent="0">
              <a:buNone/>
            </a:pPr>
            <a:endParaRPr lang="en-US" sz="2100" dirty="0"/>
          </a:p>
          <a:p>
            <a:pPr marL="0" indent="0">
              <a:buNone/>
            </a:pPr>
            <a:r>
              <a:rPr lang="en-US" sz="2100" dirty="0"/>
              <a:t>It would be great if there was a team member available directly after the class to meet with the woman. If not, they have an appointment and have hopefully been WOWED by their experience today.</a:t>
            </a:r>
          </a:p>
        </p:txBody>
      </p:sp>
    </p:spTree>
    <p:extLst>
      <p:ext uri="{BB962C8B-B14F-4D97-AF65-F5344CB8AC3E}">
        <p14:creationId xmlns:p14="http://schemas.microsoft.com/office/powerpoint/2010/main" val="3301800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388459-DE52-9742-A151-673E9B3229CB}"/>
              </a:ext>
            </a:extLst>
          </p:cNvPr>
          <p:cNvSpPr>
            <a:spLocks noGrp="1"/>
          </p:cNvSpPr>
          <p:nvPr>
            <p:ph type="body" sz="quarter" idx="10"/>
          </p:nvPr>
        </p:nvSpPr>
        <p:spPr/>
        <p:txBody>
          <a:bodyPr/>
          <a:lstStyle/>
          <a:p>
            <a:r>
              <a:rPr lang="en-US" b="0" dirty="0"/>
              <a:t>Once activated</a:t>
            </a:r>
          </a:p>
        </p:txBody>
      </p:sp>
      <p:sp>
        <p:nvSpPr>
          <p:cNvPr id="3" name="Content Placeholder 2">
            <a:extLst>
              <a:ext uri="{FF2B5EF4-FFF2-40B4-BE49-F238E27FC236}">
                <a16:creationId xmlns:a16="http://schemas.microsoft.com/office/drawing/2014/main" id="{235B0384-B3B2-5F4D-9E48-DB2EBF3EBF5A}"/>
              </a:ext>
            </a:extLst>
          </p:cNvPr>
          <p:cNvSpPr>
            <a:spLocks noGrp="1"/>
          </p:cNvSpPr>
          <p:nvPr>
            <p:ph sz="half" idx="1"/>
          </p:nvPr>
        </p:nvSpPr>
        <p:spPr>
          <a:xfrm>
            <a:off x="182880" y="1340769"/>
            <a:ext cx="11385728" cy="4954153"/>
          </a:xfrm>
        </p:spPr>
        <p:txBody>
          <a:bodyPr/>
          <a:lstStyle/>
          <a:p>
            <a:pPr marL="0" indent="0">
              <a:buNone/>
            </a:pPr>
            <a:endParaRPr lang="en-US" sz="2200" dirty="0"/>
          </a:p>
          <a:p>
            <a:pPr marL="0" indent="0">
              <a:buNone/>
            </a:pPr>
            <a:endParaRPr lang="en-US" sz="2200" dirty="0"/>
          </a:p>
          <a:p>
            <a:pPr marL="0" indent="0">
              <a:buNone/>
            </a:pPr>
            <a:r>
              <a:rPr lang="en-US" sz="2200" dirty="0"/>
              <a:t>Once a trial pass is activated, still aim to convert to membership. </a:t>
            </a:r>
          </a:p>
          <a:p>
            <a:pPr marL="0" indent="0">
              <a:buNone/>
            </a:pPr>
            <a:r>
              <a:rPr lang="en-US" sz="2200" dirty="0"/>
              <a:t>You may need to work harder at this conversion now.…</a:t>
            </a:r>
          </a:p>
          <a:p>
            <a:pPr marL="0" indent="0">
              <a:buNone/>
            </a:pPr>
            <a:endParaRPr lang="en-US" sz="2200" dirty="0"/>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id="{90C790D7-C427-D349-B9A4-ED4315BE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325" y="3206752"/>
            <a:ext cx="3780342" cy="2722410"/>
          </a:xfrm>
          <a:prstGeom prst="rect">
            <a:avLst/>
          </a:prstGeom>
        </p:spPr>
      </p:pic>
    </p:spTree>
    <p:extLst>
      <p:ext uri="{BB962C8B-B14F-4D97-AF65-F5344CB8AC3E}">
        <p14:creationId xmlns:p14="http://schemas.microsoft.com/office/powerpoint/2010/main" val="3676380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481454-BA72-EF4C-8CEF-34B582B1C319}"/>
              </a:ext>
            </a:extLst>
          </p:cNvPr>
          <p:cNvSpPr>
            <a:spLocks noGrp="1"/>
          </p:cNvSpPr>
          <p:nvPr>
            <p:ph type="body" sz="quarter" idx="10"/>
          </p:nvPr>
        </p:nvSpPr>
        <p:spPr/>
        <p:txBody>
          <a:bodyPr/>
          <a:lstStyle/>
          <a:p>
            <a:endParaRPr lang="en-US" b="0" dirty="0"/>
          </a:p>
          <a:p>
            <a:r>
              <a:rPr lang="en-US" b="0" dirty="0"/>
              <a:t>Once activated</a:t>
            </a:r>
          </a:p>
          <a:p>
            <a:endParaRPr lang="en-US" dirty="0"/>
          </a:p>
        </p:txBody>
      </p:sp>
      <p:sp>
        <p:nvSpPr>
          <p:cNvPr id="3" name="Content Placeholder 2">
            <a:extLst>
              <a:ext uri="{FF2B5EF4-FFF2-40B4-BE49-F238E27FC236}">
                <a16:creationId xmlns:a16="http://schemas.microsoft.com/office/drawing/2014/main" id="{44ABFE72-FD14-CC42-995F-22C250FF7729}"/>
              </a:ext>
            </a:extLst>
          </p:cNvPr>
          <p:cNvSpPr>
            <a:spLocks noGrp="1"/>
          </p:cNvSpPr>
          <p:nvPr>
            <p:ph sz="half" idx="1"/>
          </p:nvPr>
        </p:nvSpPr>
        <p:spPr>
          <a:xfrm>
            <a:off x="263091" y="1398521"/>
            <a:ext cx="10959008" cy="4525963"/>
          </a:xfrm>
        </p:spPr>
        <p:txBody>
          <a:bodyPr/>
          <a:lstStyle/>
          <a:p>
            <a:pPr marL="0" indent="0">
              <a:buNone/>
            </a:pPr>
            <a:endParaRPr lang="en-US" sz="2200" dirty="0"/>
          </a:p>
          <a:p>
            <a:pPr marL="0" indent="0">
              <a:buNone/>
            </a:pPr>
            <a:endParaRPr lang="en-US" sz="2200" dirty="0"/>
          </a:p>
          <a:p>
            <a:pPr marL="0" indent="0">
              <a:buNone/>
            </a:pPr>
            <a:r>
              <a:rPr lang="en-US" sz="2200" dirty="0"/>
              <a:t>A solid plan – what is the offer? </a:t>
            </a:r>
          </a:p>
          <a:p>
            <a:pPr marL="0" indent="0">
              <a:buNone/>
            </a:pPr>
            <a:endParaRPr lang="en-US" sz="2200" dirty="0"/>
          </a:p>
          <a:p>
            <a:pPr marL="0" indent="0">
              <a:buNone/>
            </a:pPr>
            <a:r>
              <a:rPr lang="en-US" sz="2200" dirty="0"/>
              <a:t>Perhaps not as strong as the trade in offer but still attractive. </a:t>
            </a:r>
          </a:p>
          <a:p>
            <a:pPr marL="0" indent="0">
              <a:buNone/>
            </a:pPr>
            <a:endParaRPr lang="en-US" sz="2200" dirty="0"/>
          </a:p>
          <a:p>
            <a:pPr marL="0" indent="0">
              <a:buNone/>
            </a:pPr>
            <a:r>
              <a:rPr lang="en-US" sz="2200" dirty="0"/>
              <a:t>If your trade in offer is to save $400, maybe joining before the end of the activated trial will allow them to still save $300.</a:t>
            </a:r>
          </a:p>
          <a:p>
            <a:pPr marL="0" indent="0">
              <a:buNone/>
            </a:pPr>
            <a:endParaRPr lang="en-US" dirty="0"/>
          </a:p>
        </p:txBody>
      </p:sp>
    </p:spTree>
    <p:extLst>
      <p:ext uri="{BB962C8B-B14F-4D97-AF65-F5344CB8AC3E}">
        <p14:creationId xmlns:p14="http://schemas.microsoft.com/office/powerpoint/2010/main" val="2575375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5B8ED8-E3B0-6346-8F74-0DD072D868C3}"/>
              </a:ext>
            </a:extLst>
          </p:cNvPr>
          <p:cNvSpPr>
            <a:spLocks noGrp="1"/>
          </p:cNvSpPr>
          <p:nvPr>
            <p:ph type="body" sz="quarter" idx="10"/>
          </p:nvPr>
        </p:nvSpPr>
        <p:spPr/>
        <p:txBody>
          <a:bodyPr/>
          <a:lstStyle/>
          <a:p>
            <a:endParaRPr lang="en-US" b="0" dirty="0"/>
          </a:p>
          <a:p>
            <a:r>
              <a:rPr lang="en-US" b="0" dirty="0"/>
              <a:t>Once activated</a:t>
            </a:r>
          </a:p>
          <a:p>
            <a:endParaRPr lang="en-US" dirty="0"/>
          </a:p>
        </p:txBody>
      </p:sp>
      <p:sp>
        <p:nvSpPr>
          <p:cNvPr id="3" name="Content Placeholder 2">
            <a:extLst>
              <a:ext uri="{FF2B5EF4-FFF2-40B4-BE49-F238E27FC236}">
                <a16:creationId xmlns:a16="http://schemas.microsoft.com/office/drawing/2014/main" id="{6C0D9C9B-99F1-3940-AA11-E63F6FC92FF8}"/>
              </a:ext>
            </a:extLst>
          </p:cNvPr>
          <p:cNvSpPr>
            <a:spLocks noGrp="1"/>
          </p:cNvSpPr>
          <p:nvPr>
            <p:ph sz="half" idx="1"/>
          </p:nvPr>
        </p:nvSpPr>
        <p:spPr>
          <a:xfrm>
            <a:off x="298383" y="1166018"/>
            <a:ext cx="11193222" cy="4525963"/>
          </a:xfrm>
        </p:spPr>
        <p:txBody>
          <a:bodyPr/>
          <a:lstStyle/>
          <a:p>
            <a:pPr marL="0" indent="0">
              <a:buNone/>
            </a:pPr>
            <a:r>
              <a:rPr lang="en-US" sz="1800" dirty="0"/>
              <a:t>Follow up phone calls, video messages, SMS – urgency, call to action. Desired outcome = membership. </a:t>
            </a:r>
          </a:p>
          <a:p>
            <a:pPr marL="0" indent="0">
              <a:buNone/>
            </a:pPr>
            <a:endParaRPr lang="en-US" sz="1800" dirty="0"/>
          </a:p>
          <a:p>
            <a:pPr marL="0" indent="0">
              <a:buNone/>
            </a:pPr>
            <a:r>
              <a:rPr lang="en-US" sz="1800" dirty="0"/>
              <a:t>Trials report </a:t>
            </a:r>
            <a:r>
              <a:rPr lang="en-AU" sz="1800" dirty="0"/>
              <a:t>in Exerp for all active trials in a certain date range and includes the below fields</a:t>
            </a:r>
          </a:p>
          <a:p>
            <a:r>
              <a:rPr lang="en-AU" sz="1800" dirty="0"/>
              <a:t>Member Name</a:t>
            </a:r>
          </a:p>
          <a:p>
            <a:r>
              <a:rPr lang="en-AU" sz="1800" dirty="0"/>
              <a:t>Member ID </a:t>
            </a:r>
          </a:p>
          <a:p>
            <a:r>
              <a:rPr lang="en-AU" sz="1800" dirty="0"/>
              <a:t>Mobile number</a:t>
            </a:r>
          </a:p>
          <a:p>
            <a:r>
              <a:rPr lang="en-AU" sz="1800" dirty="0"/>
              <a:t>Email address </a:t>
            </a:r>
          </a:p>
          <a:p>
            <a:r>
              <a:rPr lang="en-AU" sz="1800" dirty="0"/>
              <a:t>Trial name </a:t>
            </a:r>
          </a:p>
          <a:p>
            <a:r>
              <a:rPr lang="en-AU" sz="1800" dirty="0"/>
              <a:t>Trial load date (date entered into Exerp)</a:t>
            </a:r>
          </a:p>
          <a:p>
            <a:r>
              <a:rPr lang="en-AU" sz="1800" dirty="0"/>
              <a:t>Trial start date</a:t>
            </a:r>
          </a:p>
          <a:p>
            <a:r>
              <a:rPr lang="en-AU" sz="1800" dirty="0"/>
              <a:t>Trial end date </a:t>
            </a:r>
          </a:p>
          <a:p>
            <a:r>
              <a:rPr lang="en-AU" sz="1800" dirty="0"/>
              <a:t>Subscription status (Active, Ended, Created)</a:t>
            </a:r>
          </a:p>
          <a:p>
            <a:endParaRPr lang="en-AU" sz="1800" dirty="0"/>
          </a:p>
          <a:p>
            <a:pPr marL="0" indent="0">
              <a:buNone/>
            </a:pPr>
            <a:r>
              <a:rPr lang="en-AU" sz="1800" dirty="0"/>
              <a:t>It’s in </a:t>
            </a:r>
            <a:r>
              <a:rPr lang="en-AU" sz="1800" i="1" dirty="0"/>
              <a:t>Exerp &gt; Reports &gt; Extract Wizard &gt; Franchisee &gt; Trial Report &gt; Enter start and end dates of the date range you want to see &gt; Next &gt; Right click and export to Excel.</a:t>
            </a:r>
            <a:endParaRPr lang="en-AU" sz="1800" dirty="0"/>
          </a:p>
          <a:p>
            <a:pPr marL="0" indent="0">
              <a:buNone/>
            </a:pPr>
            <a:endParaRPr lang="en-US" sz="2200" dirty="0"/>
          </a:p>
          <a:p>
            <a:pPr marL="0" indent="0">
              <a:buNone/>
            </a:pPr>
            <a:endParaRPr lang="en-US" sz="2200" dirty="0"/>
          </a:p>
          <a:p>
            <a:pPr marL="0" indent="0">
              <a:buNone/>
            </a:pPr>
            <a:endParaRPr lang="en-US" dirty="0"/>
          </a:p>
        </p:txBody>
      </p:sp>
    </p:spTree>
    <p:extLst>
      <p:ext uri="{BB962C8B-B14F-4D97-AF65-F5344CB8AC3E}">
        <p14:creationId xmlns:p14="http://schemas.microsoft.com/office/powerpoint/2010/main" val="4108481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6B1D4D-938D-2245-BC83-8B7F8301BC79}"/>
              </a:ext>
            </a:extLst>
          </p:cNvPr>
          <p:cNvSpPr>
            <a:spLocks noGrp="1"/>
          </p:cNvSpPr>
          <p:nvPr>
            <p:ph type="body" sz="quarter" idx="10"/>
          </p:nvPr>
        </p:nvSpPr>
        <p:spPr/>
        <p:txBody>
          <a:bodyPr/>
          <a:lstStyle/>
          <a:p>
            <a:r>
              <a:rPr lang="en-US" b="0" dirty="0"/>
              <a:t>Good luck</a:t>
            </a:r>
          </a:p>
        </p:txBody>
      </p:sp>
      <p:sp>
        <p:nvSpPr>
          <p:cNvPr id="3" name="Content Placeholder 2">
            <a:extLst>
              <a:ext uri="{FF2B5EF4-FFF2-40B4-BE49-F238E27FC236}">
                <a16:creationId xmlns:a16="http://schemas.microsoft.com/office/drawing/2014/main" id="{5D439000-DA2E-8A46-8C94-FDAF32F610BA}"/>
              </a:ext>
            </a:extLst>
          </p:cNvPr>
          <p:cNvSpPr>
            <a:spLocks noGrp="1"/>
          </p:cNvSpPr>
          <p:nvPr>
            <p:ph sz="half" idx="1"/>
          </p:nvPr>
        </p:nvSpPr>
        <p:spPr>
          <a:xfrm>
            <a:off x="163629" y="1340769"/>
            <a:ext cx="11800573" cy="4761648"/>
          </a:xfrm>
        </p:spPr>
        <p:txBody>
          <a:bodyPr/>
          <a:lstStyle/>
          <a:p>
            <a:pPr marL="0" indent="0" algn="ctr">
              <a:buNone/>
            </a:pPr>
            <a:r>
              <a:rPr lang="en-US" sz="2200" dirty="0"/>
              <a:t>Once your team understand the golden opportunity that sits within every trial pass, it’s exciting to then develop marketing to specifically start generating these kinds of leads.</a:t>
            </a:r>
          </a:p>
          <a:p>
            <a:pPr marL="0" indent="0" algn="ctr">
              <a:buNone/>
            </a:pPr>
            <a:r>
              <a:rPr lang="en-US" sz="2200" dirty="0"/>
              <a:t>I look forward to seeing all of your trial pass conversions soar as a result of a strong trade in culture.</a:t>
            </a:r>
          </a:p>
          <a:p>
            <a:pPr marL="0" indent="0" algn="ctr">
              <a:buNone/>
            </a:pPr>
            <a:endParaRPr lang="en-US" sz="2200" dirty="0"/>
          </a:p>
          <a:p>
            <a:pPr marL="0" indent="0" algn="ctr">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Belinda Amis Wheaton</a:t>
            </a:r>
          </a:p>
          <a:p>
            <a:pPr marL="0" indent="0">
              <a:buNone/>
            </a:pPr>
            <a:r>
              <a:rPr lang="en-US" sz="2200" dirty="0"/>
              <a:t>0433 100 929</a:t>
            </a:r>
          </a:p>
          <a:p>
            <a:pPr marL="0" indent="0">
              <a:buNone/>
            </a:pPr>
            <a:r>
              <a:rPr lang="en-US" sz="2200" dirty="0"/>
              <a:t>belinda.amis@fernwoodfitness.com.au</a:t>
            </a:r>
          </a:p>
        </p:txBody>
      </p:sp>
      <p:pic>
        <p:nvPicPr>
          <p:cNvPr id="7" name="Picture 6">
            <a:extLst>
              <a:ext uri="{FF2B5EF4-FFF2-40B4-BE49-F238E27FC236}">
                <a16:creationId xmlns:a16="http://schemas.microsoft.com/office/drawing/2014/main" id="{41C881E0-42E2-084F-8CE4-3BDE066BA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151" y="2816058"/>
            <a:ext cx="6825849" cy="4041942"/>
          </a:xfrm>
          <a:prstGeom prst="rect">
            <a:avLst/>
          </a:prstGeom>
        </p:spPr>
      </p:pic>
    </p:spTree>
    <p:extLst>
      <p:ext uri="{BB962C8B-B14F-4D97-AF65-F5344CB8AC3E}">
        <p14:creationId xmlns:p14="http://schemas.microsoft.com/office/powerpoint/2010/main" val="745105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C36151-E786-344F-B53E-4F03C7F19BEA}"/>
              </a:ext>
            </a:extLst>
          </p:cNvPr>
          <p:cNvSpPr>
            <a:spLocks noGrp="1"/>
          </p:cNvSpPr>
          <p:nvPr>
            <p:ph type="body" sz="quarter" idx="10"/>
          </p:nvPr>
        </p:nvSpPr>
        <p:spPr/>
        <p:txBody>
          <a:bodyPr/>
          <a:lstStyle/>
          <a:p>
            <a:r>
              <a:rPr lang="en-US" b="0" dirty="0"/>
              <a:t>Workout for woman campaign webinar</a:t>
            </a:r>
          </a:p>
        </p:txBody>
      </p:sp>
      <p:sp>
        <p:nvSpPr>
          <p:cNvPr id="3" name="Content Placeholder 2">
            <a:extLst>
              <a:ext uri="{FF2B5EF4-FFF2-40B4-BE49-F238E27FC236}">
                <a16:creationId xmlns:a16="http://schemas.microsoft.com/office/drawing/2014/main" id="{39F50A8B-5DA9-224A-B9F5-5331B8ABCD63}"/>
              </a:ext>
            </a:extLst>
          </p:cNvPr>
          <p:cNvSpPr>
            <a:spLocks noGrp="1"/>
          </p:cNvSpPr>
          <p:nvPr>
            <p:ph sz="half" idx="1"/>
          </p:nvPr>
        </p:nvSpPr>
        <p:spPr>
          <a:xfrm>
            <a:off x="192506" y="810125"/>
            <a:ext cx="11260599" cy="2810126"/>
          </a:xfrm>
        </p:spPr>
        <p:txBody>
          <a:bodyPr/>
          <a:lstStyle/>
          <a:p>
            <a:pPr marL="0" indent="0">
              <a:buNone/>
            </a:pPr>
            <a:endParaRPr lang="en-AU" dirty="0"/>
          </a:p>
          <a:p>
            <a:pPr marL="0" indent="0">
              <a:buNone/>
            </a:pPr>
            <a:r>
              <a:rPr lang="en-AU" sz="2200" dirty="0"/>
              <a:t>Join the webinar next Wednesday as Caitlin and Alison go through everything you need to know about the upcoming OCA November campaign. </a:t>
            </a:r>
          </a:p>
          <a:p>
            <a:pPr marL="0" indent="0">
              <a:buNone/>
            </a:pPr>
            <a:endParaRPr lang="en-AU" sz="2200" dirty="0"/>
          </a:p>
          <a:p>
            <a:pPr marL="0" indent="0">
              <a:buNone/>
            </a:pPr>
            <a:r>
              <a:rPr lang="en-AU" sz="2200" dirty="0"/>
              <a:t>Ovarian Cancer Australia November Campaign</a:t>
            </a:r>
            <a:br>
              <a:rPr lang="en-AU" sz="2200" dirty="0"/>
            </a:br>
            <a:r>
              <a:rPr lang="en-AU" sz="2200" dirty="0"/>
              <a:t>Wed, Oct 21, 2020 1:00 PM - 1:30 PM (AEDT)</a:t>
            </a:r>
          </a:p>
        </p:txBody>
      </p:sp>
      <p:pic>
        <p:nvPicPr>
          <p:cNvPr id="5" name="Picture 4">
            <a:extLst>
              <a:ext uri="{FF2B5EF4-FFF2-40B4-BE49-F238E27FC236}">
                <a16:creationId xmlns:a16="http://schemas.microsoft.com/office/drawing/2014/main" id="{405C7DFB-EFAB-A341-906F-3120FD025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997" y="2215188"/>
            <a:ext cx="6041497" cy="3665375"/>
          </a:xfrm>
          <a:prstGeom prst="rect">
            <a:avLst/>
          </a:prstGeom>
        </p:spPr>
      </p:pic>
    </p:spTree>
    <p:extLst>
      <p:ext uri="{BB962C8B-B14F-4D97-AF65-F5344CB8AC3E}">
        <p14:creationId xmlns:p14="http://schemas.microsoft.com/office/powerpoint/2010/main" val="6257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E3BB63-2A9D-1047-9F68-2A029D0A6D72}"/>
              </a:ext>
            </a:extLst>
          </p:cNvPr>
          <p:cNvSpPr>
            <a:spLocks noGrp="1"/>
          </p:cNvSpPr>
          <p:nvPr>
            <p:ph type="body" sz="quarter" idx="10"/>
          </p:nvPr>
        </p:nvSpPr>
        <p:spPr/>
        <p:txBody>
          <a:bodyPr/>
          <a:lstStyle/>
          <a:p>
            <a:r>
              <a:rPr lang="en-US" b="0" dirty="0"/>
              <a:t>As we lead in to the OCA November campaign..</a:t>
            </a:r>
          </a:p>
        </p:txBody>
      </p:sp>
      <p:sp>
        <p:nvSpPr>
          <p:cNvPr id="3" name="Content Placeholder 2">
            <a:extLst>
              <a:ext uri="{FF2B5EF4-FFF2-40B4-BE49-F238E27FC236}">
                <a16:creationId xmlns:a16="http://schemas.microsoft.com/office/drawing/2014/main" id="{FB425245-055F-864E-B5AD-B1CE70A08D32}"/>
              </a:ext>
            </a:extLst>
          </p:cNvPr>
          <p:cNvSpPr>
            <a:spLocks noGrp="1"/>
          </p:cNvSpPr>
          <p:nvPr>
            <p:ph sz="half" idx="1"/>
          </p:nvPr>
        </p:nvSpPr>
        <p:spPr>
          <a:xfrm>
            <a:off x="330468" y="1398521"/>
            <a:ext cx="10959008" cy="4525963"/>
          </a:xfrm>
        </p:spPr>
        <p:txBody>
          <a:bodyPr/>
          <a:lstStyle/>
          <a:p>
            <a:pPr marL="0" indent="0">
              <a:buNone/>
            </a:pPr>
            <a:endParaRPr lang="en-US" dirty="0"/>
          </a:p>
          <a:p>
            <a:pPr marL="0" indent="0">
              <a:buNone/>
            </a:pPr>
            <a:endParaRPr lang="en-US" dirty="0"/>
          </a:p>
          <a:p>
            <a:pPr marL="0" indent="0" algn="ctr">
              <a:buNone/>
            </a:pPr>
            <a:r>
              <a:rPr lang="en-US" sz="2200" dirty="0"/>
              <a:t>It’s a perfect time to brush up on our </a:t>
            </a:r>
          </a:p>
          <a:p>
            <a:pPr marL="0" indent="0" algn="ctr">
              <a:buNone/>
            </a:pPr>
            <a:r>
              <a:rPr lang="en-US" sz="2200" dirty="0"/>
              <a:t>“trade in” skills </a:t>
            </a:r>
          </a:p>
          <a:p>
            <a:pPr marL="0" indent="0" algn="ctr">
              <a:buNone/>
            </a:pPr>
            <a:r>
              <a:rPr lang="en-US" sz="2200" dirty="0"/>
              <a:t>and maximize the opportunity that each trial pass presents.</a:t>
            </a:r>
          </a:p>
          <a:p>
            <a:pPr marL="0" indent="0" algn="ctr">
              <a:buNone/>
            </a:pPr>
            <a:endParaRPr lang="en-AU" sz="2200" dirty="0"/>
          </a:p>
          <a:p>
            <a:pPr marL="0" indent="0">
              <a:buNone/>
            </a:pPr>
            <a:endParaRPr lang="en-US" dirty="0"/>
          </a:p>
        </p:txBody>
      </p:sp>
    </p:spTree>
    <p:extLst>
      <p:ext uri="{BB962C8B-B14F-4D97-AF65-F5344CB8AC3E}">
        <p14:creationId xmlns:p14="http://schemas.microsoft.com/office/powerpoint/2010/main" val="44685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29605E-1FCB-4EC2-83ED-17501541C40A}"/>
              </a:ext>
            </a:extLst>
          </p:cNvPr>
          <p:cNvSpPr>
            <a:spLocks noGrp="1"/>
          </p:cNvSpPr>
          <p:nvPr>
            <p:ph type="body" sz="quarter" idx="10"/>
          </p:nvPr>
        </p:nvSpPr>
        <p:spPr/>
        <p:txBody>
          <a:bodyPr/>
          <a:lstStyle/>
          <a:p>
            <a:r>
              <a:rPr lang="en-AU" b="0" dirty="0"/>
              <a:t>Todays webinar</a:t>
            </a:r>
          </a:p>
        </p:txBody>
      </p:sp>
      <p:sp>
        <p:nvSpPr>
          <p:cNvPr id="3" name="Content Placeholder 2">
            <a:extLst>
              <a:ext uri="{FF2B5EF4-FFF2-40B4-BE49-F238E27FC236}">
                <a16:creationId xmlns:a16="http://schemas.microsoft.com/office/drawing/2014/main" id="{7514329B-3F21-400A-8A85-E69767395BC2}"/>
              </a:ext>
            </a:extLst>
          </p:cNvPr>
          <p:cNvSpPr>
            <a:spLocks noGrp="1"/>
          </p:cNvSpPr>
          <p:nvPr>
            <p:ph sz="half" idx="1"/>
          </p:nvPr>
        </p:nvSpPr>
        <p:spPr>
          <a:xfrm>
            <a:off x="250736" y="1166018"/>
            <a:ext cx="11434334" cy="5273283"/>
          </a:xfrm>
        </p:spPr>
        <p:txBody>
          <a:bodyPr/>
          <a:lstStyle/>
          <a:p>
            <a:pPr marL="0" indent="0" algn="ctr">
              <a:buNone/>
            </a:pPr>
            <a:endParaRPr lang="en-AU" sz="2200" dirty="0"/>
          </a:p>
          <a:p>
            <a:pPr marL="0" indent="0" algn="ctr">
              <a:buNone/>
            </a:pPr>
            <a:endParaRPr lang="en-AU" sz="2200" dirty="0"/>
          </a:p>
          <a:p>
            <a:pPr marL="0" indent="0" algn="ctr">
              <a:buNone/>
            </a:pPr>
            <a:r>
              <a:rPr lang="en-AU" sz="2200" dirty="0"/>
              <a:t>Is designed to provide you with helpful tools to assist you to convert trial membership passes to paying members.</a:t>
            </a:r>
          </a:p>
          <a:p>
            <a:pPr marL="0" indent="0" algn="ctr">
              <a:buNone/>
            </a:pPr>
            <a:endParaRPr lang="en-AU" sz="2200" dirty="0"/>
          </a:p>
          <a:p>
            <a:pPr marL="0" indent="0" algn="ctr">
              <a:buNone/>
            </a:pPr>
            <a:r>
              <a:rPr lang="en-AU" sz="2200" dirty="0"/>
              <a:t>POS opportunities – BEFORE activating</a:t>
            </a:r>
          </a:p>
          <a:p>
            <a:pPr marL="0" indent="0" algn="ctr">
              <a:buNone/>
            </a:pPr>
            <a:endParaRPr lang="en-AU" sz="2200" dirty="0"/>
          </a:p>
          <a:p>
            <a:pPr marL="0" indent="0" algn="ctr">
              <a:buNone/>
            </a:pPr>
            <a:r>
              <a:rPr lang="en-AU" sz="2200" dirty="0"/>
              <a:t>Trial memberships – AFTER activating</a:t>
            </a:r>
          </a:p>
          <a:p>
            <a:pPr marL="0" indent="0" algn="ctr">
              <a:buNone/>
            </a:pPr>
            <a:endParaRPr lang="en-AU" sz="2200" dirty="0"/>
          </a:p>
          <a:p>
            <a:pPr marL="0" indent="0" algn="ctr">
              <a:buNone/>
            </a:pPr>
            <a:endParaRPr lang="en-AU" sz="2200" dirty="0"/>
          </a:p>
          <a:p>
            <a:pPr marL="0" indent="0" algn="ctr">
              <a:buNone/>
            </a:pPr>
            <a:endParaRPr lang="en-AU" sz="3200" dirty="0"/>
          </a:p>
          <a:p>
            <a:pPr marL="0" indent="0" algn="ctr">
              <a:buNone/>
            </a:pPr>
            <a:endParaRPr lang="en-AU" sz="3200" dirty="0"/>
          </a:p>
          <a:p>
            <a:pPr marL="0" indent="0" algn="ctr">
              <a:buNone/>
            </a:pPr>
            <a:endParaRPr lang="en-AU" sz="3200" dirty="0"/>
          </a:p>
          <a:p>
            <a:pPr marL="0" indent="0" algn="ctr">
              <a:buNone/>
            </a:pPr>
            <a:endParaRPr lang="en-AU" sz="3200" dirty="0"/>
          </a:p>
          <a:p>
            <a:pPr marL="0" indent="0" algn="ctr">
              <a:buNone/>
            </a:pPr>
            <a:endParaRPr lang="en-AU" sz="3200" dirty="0"/>
          </a:p>
          <a:p>
            <a:endParaRPr lang="en-AU" dirty="0"/>
          </a:p>
          <a:p>
            <a:endParaRPr lang="en-AU" dirty="0"/>
          </a:p>
          <a:p>
            <a:pPr marL="0" indent="0">
              <a:buNone/>
            </a:pPr>
            <a:endParaRPr lang="en-AU" dirty="0"/>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2803954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CC19F3-BCF9-D547-9E15-59C1F0857017}"/>
              </a:ext>
            </a:extLst>
          </p:cNvPr>
          <p:cNvSpPr>
            <a:spLocks noGrp="1"/>
          </p:cNvSpPr>
          <p:nvPr>
            <p:ph type="body" sz="quarter" idx="10"/>
          </p:nvPr>
        </p:nvSpPr>
        <p:spPr/>
        <p:txBody>
          <a:bodyPr/>
          <a:lstStyle/>
          <a:p>
            <a:endParaRPr lang="en-AU" b="0" dirty="0"/>
          </a:p>
          <a:p>
            <a:r>
              <a:rPr lang="en-AU" b="0" dirty="0"/>
              <a:t>Todays webinar</a:t>
            </a:r>
          </a:p>
          <a:p>
            <a:endParaRPr lang="en-US" dirty="0"/>
          </a:p>
        </p:txBody>
      </p:sp>
      <p:sp>
        <p:nvSpPr>
          <p:cNvPr id="3" name="Content Placeholder 2">
            <a:extLst>
              <a:ext uri="{FF2B5EF4-FFF2-40B4-BE49-F238E27FC236}">
                <a16:creationId xmlns:a16="http://schemas.microsoft.com/office/drawing/2014/main" id="{F0B5A4E3-74F3-854D-B0E2-6E4051CB2016}"/>
              </a:ext>
            </a:extLst>
          </p:cNvPr>
          <p:cNvSpPr>
            <a:spLocks noGrp="1"/>
          </p:cNvSpPr>
          <p:nvPr>
            <p:ph sz="half" idx="1"/>
          </p:nvPr>
        </p:nvSpPr>
        <p:spPr>
          <a:xfrm>
            <a:off x="378593" y="1166018"/>
            <a:ext cx="11608067" cy="4525963"/>
          </a:xfrm>
        </p:spPr>
        <p:txBody>
          <a:bodyPr/>
          <a:lstStyle/>
          <a:p>
            <a:pPr marL="0" indent="0">
              <a:buNone/>
            </a:pPr>
            <a:r>
              <a:rPr lang="en-US" sz="2200" dirty="0"/>
              <a:t> Tips and tools discussed today are relevant for flipping ALL kids of trial passes:</a:t>
            </a:r>
          </a:p>
          <a:p>
            <a:pPr marL="0" indent="0">
              <a:buNone/>
            </a:pPr>
            <a:endParaRPr lang="en-US" sz="2200" dirty="0"/>
          </a:p>
          <a:p>
            <a:pPr marL="0" indent="0">
              <a:buNone/>
            </a:pPr>
            <a:r>
              <a:rPr lang="en-US" sz="2200" dirty="0"/>
              <a:t>                                                       3/5/7/10 day pass</a:t>
            </a:r>
          </a:p>
          <a:p>
            <a:pPr marL="0" indent="0">
              <a:buNone/>
            </a:pPr>
            <a:r>
              <a:rPr lang="en-US" sz="2200" dirty="0"/>
              <a:t>                                                         Paid and unpaid</a:t>
            </a:r>
          </a:p>
          <a:p>
            <a:pPr marL="0" indent="0" algn="ctr">
              <a:buNone/>
            </a:pPr>
            <a:endParaRPr lang="en-AU" sz="2200" dirty="0"/>
          </a:p>
          <a:p>
            <a:pPr marL="0" indent="0">
              <a:buNone/>
            </a:pPr>
            <a:endParaRPr lang="en-US" dirty="0"/>
          </a:p>
        </p:txBody>
      </p:sp>
      <p:pic>
        <p:nvPicPr>
          <p:cNvPr id="5" name="Picture 4">
            <a:extLst>
              <a:ext uri="{FF2B5EF4-FFF2-40B4-BE49-F238E27FC236}">
                <a16:creationId xmlns:a16="http://schemas.microsoft.com/office/drawing/2014/main" id="{E37E275F-F11B-EE48-AE30-35CD056F3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983" y="1926390"/>
            <a:ext cx="3314700" cy="4064000"/>
          </a:xfrm>
          <a:prstGeom prst="rect">
            <a:avLst/>
          </a:prstGeom>
        </p:spPr>
      </p:pic>
    </p:spTree>
    <p:extLst>
      <p:ext uri="{BB962C8B-B14F-4D97-AF65-F5344CB8AC3E}">
        <p14:creationId xmlns:p14="http://schemas.microsoft.com/office/powerpoint/2010/main" val="270623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D747D4-8F63-E04A-B8B3-153486CB90D6}"/>
              </a:ext>
            </a:extLst>
          </p:cNvPr>
          <p:cNvSpPr>
            <a:spLocks noGrp="1"/>
          </p:cNvSpPr>
          <p:nvPr>
            <p:ph type="body" sz="quarter" idx="10"/>
          </p:nvPr>
        </p:nvSpPr>
        <p:spPr/>
        <p:txBody>
          <a:bodyPr/>
          <a:lstStyle/>
          <a:p>
            <a:r>
              <a:rPr lang="en-US" b="0" dirty="0"/>
              <a:t>Trial passes are an effective marketing tool</a:t>
            </a:r>
          </a:p>
        </p:txBody>
      </p:sp>
      <p:sp>
        <p:nvSpPr>
          <p:cNvPr id="3" name="Content Placeholder 2">
            <a:extLst>
              <a:ext uri="{FF2B5EF4-FFF2-40B4-BE49-F238E27FC236}">
                <a16:creationId xmlns:a16="http://schemas.microsoft.com/office/drawing/2014/main" id="{58BF7AAD-B255-B34D-BCB8-B73B393860B2}"/>
              </a:ext>
            </a:extLst>
          </p:cNvPr>
          <p:cNvSpPr>
            <a:spLocks noGrp="1"/>
          </p:cNvSpPr>
          <p:nvPr>
            <p:ph sz="half" idx="1"/>
          </p:nvPr>
        </p:nvSpPr>
        <p:spPr>
          <a:xfrm>
            <a:off x="192505" y="1485147"/>
            <a:ext cx="11999495" cy="4525963"/>
          </a:xfrm>
        </p:spPr>
        <p:txBody>
          <a:bodyPr/>
          <a:lstStyle/>
          <a:p>
            <a:pPr marL="0" indent="0">
              <a:buNone/>
            </a:pPr>
            <a:endParaRPr lang="en-US" sz="2200" dirty="0"/>
          </a:p>
          <a:p>
            <a:pPr marL="0" indent="0">
              <a:buNone/>
            </a:pPr>
            <a:r>
              <a:rPr lang="en-US" sz="2200" dirty="0"/>
              <a:t>That can drive more women to your front door.</a:t>
            </a:r>
          </a:p>
          <a:p>
            <a:pPr marL="0" indent="0">
              <a:buNone/>
            </a:pPr>
            <a:endParaRPr lang="en-US" sz="2200" dirty="0"/>
          </a:p>
          <a:p>
            <a:pPr marL="0" indent="0">
              <a:buNone/>
            </a:pPr>
            <a:r>
              <a:rPr lang="en-US" sz="2200" dirty="0"/>
              <a:t>However, </a:t>
            </a:r>
          </a:p>
          <a:p>
            <a:pPr marL="0" indent="0">
              <a:buNone/>
            </a:pPr>
            <a:endParaRPr lang="en-US" sz="2200" dirty="0"/>
          </a:p>
          <a:p>
            <a:pPr marL="0" indent="0">
              <a:buNone/>
            </a:pPr>
            <a:r>
              <a:rPr lang="en-US" sz="3200" dirty="0"/>
              <a:t>Trial passes are NOT a sales tool.</a:t>
            </a:r>
          </a:p>
          <a:p>
            <a:pPr marL="0" indent="0">
              <a:buNone/>
            </a:pPr>
            <a:endParaRPr lang="en-US" sz="3200" dirty="0"/>
          </a:p>
          <a:p>
            <a:pPr marL="0" indent="0">
              <a:buNone/>
            </a:pPr>
            <a:endParaRPr lang="en-US" sz="3200" dirty="0"/>
          </a:p>
          <a:p>
            <a:pPr marL="0" indent="0">
              <a:buNone/>
            </a:pPr>
            <a:endParaRPr lang="en-US" sz="2200" dirty="0"/>
          </a:p>
        </p:txBody>
      </p:sp>
      <p:pic>
        <p:nvPicPr>
          <p:cNvPr id="5" name="Picture 4">
            <a:extLst>
              <a:ext uri="{FF2B5EF4-FFF2-40B4-BE49-F238E27FC236}">
                <a16:creationId xmlns:a16="http://schemas.microsoft.com/office/drawing/2014/main" id="{A704DB0D-000C-FF4A-84A7-0E9B4931B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68704"/>
            <a:ext cx="5335470" cy="2759726"/>
          </a:xfrm>
          <a:prstGeom prst="rect">
            <a:avLst/>
          </a:prstGeom>
        </p:spPr>
      </p:pic>
    </p:spTree>
    <p:extLst>
      <p:ext uri="{BB962C8B-B14F-4D97-AF65-F5344CB8AC3E}">
        <p14:creationId xmlns:p14="http://schemas.microsoft.com/office/powerpoint/2010/main" val="3307251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FD084-A16E-E543-B643-5FDCC1F4737B}"/>
              </a:ext>
            </a:extLst>
          </p:cNvPr>
          <p:cNvSpPr>
            <a:spLocks noGrp="1"/>
          </p:cNvSpPr>
          <p:nvPr>
            <p:ph type="body" sz="quarter" idx="10"/>
          </p:nvPr>
        </p:nvSpPr>
        <p:spPr/>
        <p:txBody>
          <a:bodyPr/>
          <a:lstStyle/>
          <a:p>
            <a:r>
              <a:rPr lang="en-US" b="0" dirty="0"/>
              <a:t>What is your clubs objective relating to trial passes?</a:t>
            </a:r>
          </a:p>
        </p:txBody>
      </p:sp>
      <p:sp>
        <p:nvSpPr>
          <p:cNvPr id="3" name="Content Placeholder 2">
            <a:extLst>
              <a:ext uri="{FF2B5EF4-FFF2-40B4-BE49-F238E27FC236}">
                <a16:creationId xmlns:a16="http://schemas.microsoft.com/office/drawing/2014/main" id="{439BB8F2-B03C-0443-8860-B5229D6D5C31}"/>
              </a:ext>
            </a:extLst>
          </p:cNvPr>
          <p:cNvSpPr>
            <a:spLocks noGrp="1"/>
          </p:cNvSpPr>
          <p:nvPr>
            <p:ph sz="half" idx="1"/>
          </p:nvPr>
        </p:nvSpPr>
        <p:spPr>
          <a:xfrm>
            <a:off x="298383" y="1167513"/>
            <a:ext cx="11986182" cy="5156284"/>
          </a:xfrm>
        </p:spPr>
        <p:txBody>
          <a:bodyPr/>
          <a:lstStyle/>
          <a:p>
            <a:pPr marL="0" indent="0">
              <a:buNone/>
            </a:pPr>
            <a:endParaRPr lang="en-US" sz="2200" dirty="0"/>
          </a:p>
          <a:p>
            <a:pPr marL="0" indent="0">
              <a:buNone/>
            </a:pPr>
            <a:r>
              <a:rPr lang="en-US" sz="2200" dirty="0"/>
              <a:t>Effective marketing of trial passes = woman coming in to experience the Fernwood difference.</a:t>
            </a:r>
          </a:p>
          <a:p>
            <a:pPr marL="0" indent="0">
              <a:buNone/>
            </a:pPr>
            <a:r>
              <a:rPr lang="en-US" sz="2200" dirty="0"/>
              <a:t>Unfortunately, without a strong trade in process at POS, these passes become activated.</a:t>
            </a:r>
          </a:p>
          <a:p>
            <a:pPr marL="0" indent="0">
              <a:buNone/>
            </a:pPr>
            <a:r>
              <a:rPr lang="en-US" sz="2200" dirty="0"/>
              <a:t>Current </a:t>
            </a:r>
            <a:r>
              <a:rPr lang="en-AU" sz="2200" dirty="0"/>
              <a:t>statistics display that just 10-15% become members during and after their trial.</a:t>
            </a:r>
          </a:p>
          <a:p>
            <a:pPr marL="0" indent="0">
              <a:buNone/>
            </a:pPr>
            <a:r>
              <a:rPr lang="en-AU" sz="2200" dirty="0"/>
              <a:t>50 trial passes to your door in a month = Just 5 new members (converted at 10%)</a:t>
            </a:r>
          </a:p>
          <a:p>
            <a:pPr marL="0" indent="0">
              <a:buNone/>
            </a:pPr>
            <a:endParaRPr lang="en-US" sz="2200" dirty="0"/>
          </a:p>
          <a:p>
            <a:pPr marL="0" indent="0">
              <a:buNone/>
            </a:pPr>
            <a:endParaRPr lang="en-US" sz="2200" dirty="0"/>
          </a:p>
          <a:p>
            <a:pPr marL="0" indent="0">
              <a:buNone/>
            </a:pPr>
            <a:r>
              <a:rPr lang="en-US" sz="2200" dirty="0"/>
              <a:t>Effective marketing of trial passes </a:t>
            </a:r>
            <a:r>
              <a:rPr lang="en-US" sz="2200" b="1" dirty="0"/>
              <a:t>COMBINED </a:t>
            </a:r>
            <a:r>
              <a:rPr lang="en-US" sz="2200" dirty="0"/>
              <a:t>with effective sales processes = MORE NEW MEMBERS </a:t>
            </a:r>
          </a:p>
          <a:p>
            <a:pPr marL="0" indent="0">
              <a:buNone/>
            </a:pPr>
            <a:r>
              <a:rPr lang="en-US" sz="2200" dirty="0"/>
              <a:t>A strong trade in culture results in much higher conversions.</a:t>
            </a:r>
          </a:p>
          <a:p>
            <a:pPr marL="0" indent="0">
              <a:buNone/>
            </a:pPr>
            <a:r>
              <a:rPr lang="en-AU" sz="2200" dirty="0"/>
              <a:t>50 trial passes to your door in a month could result in 25 new members</a:t>
            </a:r>
          </a:p>
          <a:p>
            <a:pPr marL="0" indent="0">
              <a:buNone/>
            </a:pPr>
            <a:r>
              <a:rPr lang="en-AU" sz="2200" dirty="0"/>
              <a:t>(example only, converted at 50%)</a:t>
            </a:r>
          </a:p>
          <a:p>
            <a:pPr marL="0" indent="0">
              <a:buNone/>
            </a:pPr>
            <a:r>
              <a:rPr lang="en-US" sz="2200" dirty="0"/>
              <a:t> </a:t>
            </a:r>
          </a:p>
          <a:p>
            <a:pPr marL="0" indent="0">
              <a:buNone/>
            </a:pPr>
            <a:endParaRPr lang="en-US" dirty="0"/>
          </a:p>
        </p:txBody>
      </p:sp>
    </p:spTree>
    <p:extLst>
      <p:ext uri="{BB962C8B-B14F-4D97-AF65-F5344CB8AC3E}">
        <p14:creationId xmlns:p14="http://schemas.microsoft.com/office/powerpoint/2010/main" val="3581250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37D18-30C4-3647-927A-79CAFEF77DC2}"/>
              </a:ext>
            </a:extLst>
          </p:cNvPr>
          <p:cNvSpPr>
            <a:spLocks noGrp="1"/>
          </p:cNvSpPr>
          <p:nvPr>
            <p:ph type="body" sz="quarter" idx="10"/>
          </p:nvPr>
        </p:nvSpPr>
        <p:spPr/>
        <p:txBody>
          <a:bodyPr/>
          <a:lstStyle/>
          <a:p>
            <a:endParaRPr lang="en-US" dirty="0"/>
          </a:p>
          <a:p>
            <a:r>
              <a:rPr lang="en-US" sz="3200" b="0" dirty="0"/>
              <a:t>Understanding these different conversions is is a game changer.</a:t>
            </a:r>
          </a:p>
          <a:p>
            <a:endParaRPr lang="en-US" dirty="0"/>
          </a:p>
        </p:txBody>
      </p:sp>
      <p:sp>
        <p:nvSpPr>
          <p:cNvPr id="3" name="Content Placeholder 2">
            <a:extLst>
              <a:ext uri="{FF2B5EF4-FFF2-40B4-BE49-F238E27FC236}">
                <a16:creationId xmlns:a16="http://schemas.microsoft.com/office/drawing/2014/main" id="{8DCC3FF7-3777-884F-8E03-B3CD311AF3EF}"/>
              </a:ext>
            </a:extLst>
          </p:cNvPr>
          <p:cNvSpPr>
            <a:spLocks noGrp="1"/>
          </p:cNvSpPr>
          <p:nvPr>
            <p:ph sz="half" idx="1"/>
          </p:nvPr>
        </p:nvSpPr>
        <p:spPr>
          <a:xfrm>
            <a:off x="616496" y="1369645"/>
            <a:ext cx="10959008" cy="5262161"/>
          </a:xfrm>
        </p:spPr>
        <p:txBody>
          <a:bodyPr/>
          <a:lstStyle/>
          <a:p>
            <a:pPr marL="0" indent="0" algn="ctr">
              <a:buNone/>
            </a:pPr>
            <a:r>
              <a:rPr lang="en-US" sz="4000" dirty="0"/>
              <a:t>Do you want to convert trial passes at 10% or 50%?</a:t>
            </a:r>
          </a:p>
          <a:p>
            <a:pPr marL="0" indent="0" algn="ctr">
              <a:buNone/>
            </a:pPr>
            <a:endParaRPr lang="en-US" sz="4000" dirty="0"/>
          </a:p>
          <a:p>
            <a:pPr marL="0" indent="0" algn="ctr">
              <a:buNone/>
            </a:pPr>
            <a:r>
              <a:rPr lang="en-US" sz="4000" dirty="0"/>
              <a:t>It’s a team effort – share the vision.</a:t>
            </a:r>
          </a:p>
          <a:p>
            <a:pPr marL="0" indent="0" algn="ctr">
              <a:buNone/>
            </a:pPr>
            <a:endParaRPr lang="en-US" sz="4000" dirty="0"/>
          </a:p>
          <a:p>
            <a:pPr marL="0" indent="0" algn="ctr">
              <a:buNone/>
            </a:pPr>
            <a:r>
              <a:rPr lang="en-US" sz="4000" dirty="0"/>
              <a:t>This may take some time and energy…</a:t>
            </a:r>
          </a:p>
          <a:p>
            <a:pPr marL="0" indent="0" algn="ctr">
              <a:buNone/>
            </a:pPr>
            <a:r>
              <a:rPr lang="en-US" sz="4000" dirty="0"/>
              <a:t>It will be well worth it </a:t>
            </a:r>
            <a:r>
              <a:rPr lang="en-US" sz="4000" dirty="0">
                <a:sym typeface="Wingdings" pitchFamily="2" charset="2"/>
              </a:rPr>
              <a:t></a:t>
            </a:r>
            <a:endParaRPr lang="en-US" sz="4000" dirty="0"/>
          </a:p>
          <a:p>
            <a:pPr marL="0" indent="0" algn="ctr">
              <a:buNone/>
            </a:pPr>
            <a:endParaRPr lang="en-US" sz="4000" dirty="0"/>
          </a:p>
          <a:p>
            <a:pPr marL="0" indent="0">
              <a:buNone/>
            </a:pPr>
            <a:endParaRPr lang="en-US" dirty="0"/>
          </a:p>
        </p:txBody>
      </p:sp>
    </p:spTree>
    <p:extLst>
      <p:ext uri="{BB962C8B-B14F-4D97-AF65-F5344CB8AC3E}">
        <p14:creationId xmlns:p14="http://schemas.microsoft.com/office/powerpoint/2010/main" val="3390626162"/>
      </p:ext>
    </p:extLst>
  </p:cSld>
  <p:clrMapOvr>
    <a:masterClrMapping/>
  </p:clrMapOvr>
</p:sld>
</file>

<file path=ppt/theme/theme1.xml><?xml version="1.0" encoding="utf-8"?>
<a:theme xmlns:a="http://schemas.openxmlformats.org/drawingml/2006/main" name="MARKETING REPORT February 2011">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F6062"/>
      </a:hlink>
      <a:folHlink>
        <a:srgbClr val="800080"/>
      </a:folHlink>
    </a:clrScheme>
    <a:fontScheme name="Custom 1">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48CD4106AAEC46BA8A7C14158394C2" ma:contentTypeVersion="17" ma:contentTypeDescription="Create a new document." ma:contentTypeScope="" ma:versionID="6ff35fb625cdba4342ac34d6d9286f49">
  <xsd:schema xmlns:xsd="http://www.w3.org/2001/XMLSchema" xmlns:xs="http://www.w3.org/2001/XMLSchema" xmlns:p="http://schemas.microsoft.com/office/2006/metadata/properties" xmlns:ns2="acfaf285-eab0-40ed-91d4-c3b5a139516d" xmlns:ns3="08037c2b-8471-4b6c-96d3-4620c393335a" targetNamespace="http://schemas.microsoft.com/office/2006/metadata/properties" ma:root="true" ma:fieldsID="a7950c5ad817263078f8e4258e474e17" ns2:_="" ns3:_="">
    <xsd:import namespace="acfaf285-eab0-40ed-91d4-c3b5a139516d"/>
    <xsd:import namespace="08037c2b-8471-4b6c-96d3-4620c39333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faf285-eab0-40ed-91d4-c3b5a13951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61e4027-e16d-45d1-a889-a519802bfd4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8037c2b-8471-4b6c-96d3-4620c393335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5ca3d11-8959-469d-ab1d-aa265c59da78}" ma:internalName="TaxCatchAll" ma:showField="CatchAllData" ma:web="08037c2b-8471-4b6c-96d3-4620c393335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8037c2b-8471-4b6c-96d3-4620c393335a">
      <UserInfo>
        <DisplayName/>
        <AccountId xsi:nil="true"/>
        <AccountType/>
      </UserInfo>
    </SharedWithUsers>
    <MediaLengthInSeconds xmlns="acfaf285-eab0-40ed-91d4-c3b5a139516d" xsi:nil="true"/>
    <TaxCatchAll xmlns="08037c2b-8471-4b6c-96d3-4620c393335a" xsi:nil="true"/>
    <lcf76f155ced4ddcb4097134ff3c332f xmlns="acfaf285-eab0-40ed-91d4-c3b5a139516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86971E8-34DA-4907-A461-16EED638FD02}"/>
</file>

<file path=customXml/itemProps2.xml><?xml version="1.0" encoding="utf-8"?>
<ds:datastoreItem xmlns:ds="http://schemas.openxmlformats.org/officeDocument/2006/customXml" ds:itemID="{14C82D5F-3F4E-40B2-BA98-FA60A8C8ECF8}"/>
</file>

<file path=customXml/itemProps3.xml><?xml version="1.0" encoding="utf-8"?>
<ds:datastoreItem xmlns:ds="http://schemas.openxmlformats.org/officeDocument/2006/customXml" ds:itemID="{D950D468-9C20-4145-ADEF-52C003C2FCA4}"/>
</file>

<file path=docProps/app.xml><?xml version="1.0" encoding="utf-8"?>
<Properties xmlns="http://schemas.openxmlformats.org/officeDocument/2006/extended-properties" xmlns:vt="http://schemas.openxmlformats.org/officeDocument/2006/docPropsVTypes">
  <TotalTime>13820</TotalTime>
  <Words>2351</Words>
  <Application>Microsoft Macintosh PowerPoint</Application>
  <PresentationFormat>Widescreen</PresentationFormat>
  <Paragraphs>270</Paragraphs>
  <Slides>29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 Unicode MS</vt:lpstr>
      <vt:lpstr>Arial</vt:lpstr>
      <vt:lpstr>Calibri</vt:lpstr>
      <vt:lpstr>Gotham</vt:lpstr>
      <vt:lpstr>MARKETING REPORT February 2011</vt:lpstr>
      <vt:lpstr>   Flipping trials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Talkbox</dc:title>
  <dc:creator>Lisa O'Brien</dc:creator>
  <cp:lastModifiedBy>Grant Wheaton</cp:lastModifiedBy>
  <cp:revision>310</cp:revision>
  <cp:lastPrinted>2020-09-01T05:16:30Z</cp:lastPrinted>
  <dcterms:created xsi:type="dcterms:W3CDTF">2017-06-20T02:26:09Z</dcterms:created>
  <dcterms:modified xsi:type="dcterms:W3CDTF">2020-10-12T23:21:26Z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0x0101001D48CD4106AAEC46BA8A7C14158394C2</vt:lpwstr>
  </property>
  <property fmtid="{D5CDD505-2E9C-101B-9397-08002B2CF9AE}" pid="3" name="Order">
    <vt:r8>571000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TriggerFlowInfo">
    <vt:lpwstr/>
  </property>
  <property fmtid="{D5CDD505-2E9C-101B-9397-08002B2CF9AE}" pid="11" name="_ExtendedDescription">
    <vt:lpwstr/>
  </property>
</Properties>
</file>